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1"/>
  </p:sldMasterIdLst>
  <p:sldIdLst>
    <p:sldId id="256" r:id="rId2"/>
    <p:sldId id="258" r:id="rId3"/>
    <p:sldId id="264" r:id="rId4"/>
    <p:sldId id="265" r:id="rId5"/>
    <p:sldId id="266" r:id="rId6"/>
    <p:sldId id="257" r:id="rId7"/>
    <p:sldId id="277" r:id="rId8"/>
    <p:sldId id="278" r:id="rId9"/>
    <p:sldId id="279" r:id="rId10"/>
    <p:sldId id="284" r:id="rId11"/>
    <p:sldId id="280" r:id="rId12"/>
    <p:sldId id="281" r:id="rId13"/>
    <p:sldId id="282" r:id="rId14"/>
    <p:sldId id="283" r:id="rId15"/>
    <p:sldId id="263" r:id="rId16"/>
    <p:sldId id="269" r:id="rId17"/>
    <p:sldId id="272" r:id="rId18"/>
    <p:sldId id="273" r:id="rId19"/>
    <p:sldId id="274" r:id="rId20"/>
    <p:sldId id="275" r:id="rId21"/>
    <p:sldId id="276" r:id="rId22"/>
    <p:sldId id="270" r:id="rId23"/>
    <p:sldId id="261" r:id="rId24"/>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Minion Pro" panose="02040503050201020203" charset="0"/>
      <p:regular r:id="rId29"/>
      <p:bold r:id="rId30"/>
      <p:italic r:id="rId31"/>
      <p:boldItalic r:id="rId32"/>
    </p:embeddedFont>
    <p:embeddedFont>
      <p:font typeface="Myriad Pro" panose="020B050303040302020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9A3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3E736-CDCD-4576-95A8-BAB9E262BD83}" v="1" dt="2021-10-26T13:13:38.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63" d="100"/>
          <a:sy n="63" d="100"/>
        </p:scale>
        <p:origin x="62" y="1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1828800" y="3445794"/>
            <a:ext cx="8534400" cy="1383243"/>
          </a:xfrm>
        </p:spPr>
        <p:txBody>
          <a:bodyPr>
            <a:normAutofit/>
          </a:bodyPr>
          <a:lstStyle>
            <a:lvl1pPr marL="0" indent="0" algn="ctr">
              <a:spcBef>
                <a:spcPts val="0"/>
              </a:spcBef>
              <a:buNone/>
              <a:defRPr sz="2000" i="1" baseline="0">
                <a:solidFill>
                  <a:schemeClr val="bg1"/>
                </a:solidFill>
                <a:latin typeface="Minion Pro" pitchFamily="18" charset="0"/>
                <a:cs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Support headline goes here. One or two lines.</a:t>
            </a:r>
          </a:p>
        </p:txBody>
      </p:sp>
      <p:sp>
        <p:nvSpPr>
          <p:cNvPr id="9" name="Title 1"/>
          <p:cNvSpPr>
            <a:spLocks noGrp="1"/>
          </p:cNvSpPr>
          <p:nvPr>
            <p:ph type="ctrTitle" hasCustomPrompt="1"/>
          </p:nvPr>
        </p:nvSpPr>
        <p:spPr>
          <a:xfrm>
            <a:off x="914400" y="501948"/>
            <a:ext cx="10363200" cy="1470025"/>
          </a:xfrm>
        </p:spPr>
        <p:txBody>
          <a:bodyPr>
            <a:normAutofit/>
          </a:bodyPr>
          <a:lstStyle>
            <a:lvl1pPr>
              <a:defRPr sz="1800" b="1" cap="all">
                <a:solidFill>
                  <a:srgbClr val="FFCC00"/>
                </a:solidFill>
                <a:latin typeface="Myriad Pro" pitchFamily="34" charset="0"/>
                <a:cs typeface="Myriad Pro" pitchFamily="34" charset="0"/>
              </a:defRPr>
            </a:lvl1pPr>
          </a:lstStyle>
          <a:p>
            <a:r>
              <a:rPr lang="en-US" dirty="0"/>
              <a:t>CLICK TO EDIT DEPARTMENT NAME HERE</a:t>
            </a:r>
          </a:p>
        </p:txBody>
      </p:sp>
      <p:sp>
        <p:nvSpPr>
          <p:cNvPr id="20" name="Text Placeholder 18"/>
          <p:cNvSpPr>
            <a:spLocks noGrp="1"/>
          </p:cNvSpPr>
          <p:nvPr>
            <p:ph type="body" sz="quarter" idx="10" hasCustomPrompt="1"/>
          </p:nvPr>
        </p:nvSpPr>
        <p:spPr>
          <a:xfrm>
            <a:off x="1828800" y="2468053"/>
            <a:ext cx="8534400" cy="860453"/>
          </a:xfrm>
        </p:spPr>
        <p:txBody>
          <a:bodyPr>
            <a:normAutofit/>
          </a:bodyPr>
          <a:lstStyle>
            <a:lvl1pPr marL="0" indent="0" algn="ctr">
              <a:buNone/>
              <a:defRPr sz="5400" b="1" cap="all" baseline="0">
                <a:solidFill>
                  <a:srgbClr val="FFFFFF"/>
                </a:solidFill>
                <a:latin typeface="Myriad Pro" pitchFamily="34" charset="0"/>
                <a:cs typeface="Myriad Pro" pitchFamily="34" charset="0"/>
              </a:defRPr>
            </a:lvl1pPr>
          </a:lstStyle>
          <a:p>
            <a:pPr lvl="0"/>
            <a:r>
              <a:rPr lang="en-US" dirty="0"/>
              <a:t>TITLE GOES HERE</a:t>
            </a:r>
          </a:p>
        </p:txBody>
      </p:sp>
      <p:pic>
        <p:nvPicPr>
          <p:cNvPr id="6" name="Picture 6" descr="LUC_reversed_color_notag.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0844" y="5165656"/>
            <a:ext cx="11503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4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14460" y="2912971"/>
            <a:ext cx="1062984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dirty="0">
                <a:cs typeface="Arial" charset="0"/>
              </a:rPr>
              <a:t>Chapter or point No. 1</a:t>
            </a:r>
          </a:p>
          <a:p>
            <a:pPr eaLnBrk="1" hangingPunct="1"/>
            <a:r>
              <a:rPr lang="en-US" sz="3000" dirty="0">
                <a:cs typeface="Arial" charset="0"/>
              </a:rPr>
              <a:t>Chapter or point No. 2</a:t>
            </a:r>
          </a:p>
          <a:p>
            <a:pPr eaLnBrk="1" hangingPunct="1"/>
            <a:r>
              <a:rPr lang="en-US" sz="3000" dirty="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9" name="Title 1"/>
          <p:cNvSpPr>
            <a:spLocks noGrp="1"/>
          </p:cNvSpPr>
          <p:nvPr>
            <p:ph type="title" hasCustomPrompt="1"/>
          </p:nvPr>
        </p:nvSpPr>
        <p:spPr>
          <a:xfrm>
            <a:off x="814462" y="1769970"/>
            <a:ext cx="10629837"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dirty="0"/>
              <a:t>Overview/summary</a:t>
            </a:r>
          </a:p>
        </p:txBody>
      </p:sp>
      <p:sp>
        <p:nvSpPr>
          <p:cNvPr id="6"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194837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and Imag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2667000"/>
            <a:ext cx="121920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963084" y="3321285"/>
            <a:ext cx="10363200"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a:t>Headline goes here</a:t>
            </a:r>
          </a:p>
        </p:txBody>
      </p:sp>
      <p:sp>
        <p:nvSpPr>
          <p:cNvPr id="3" name="Text Placeholder 2"/>
          <p:cNvSpPr>
            <a:spLocks noGrp="1"/>
          </p:cNvSpPr>
          <p:nvPr>
            <p:ph type="body" idx="1" hasCustomPrompt="1"/>
          </p:nvPr>
        </p:nvSpPr>
        <p:spPr>
          <a:xfrm>
            <a:off x="963084" y="2826669"/>
            <a:ext cx="10363200"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Chapter 1</a:t>
            </a:r>
          </a:p>
        </p:txBody>
      </p:sp>
      <p:sp>
        <p:nvSpPr>
          <p:cNvPr id="14" name="Footer Placeholder 4"/>
          <p:cNvSpPr>
            <a:spLocks noGrp="1"/>
          </p:cNvSpPr>
          <p:nvPr>
            <p:ph type="ftr" sz="quarter" idx="11"/>
          </p:nvPr>
        </p:nvSpPr>
        <p:spPr>
          <a:xfrm>
            <a:off x="1015999" y="5072530"/>
            <a:ext cx="10310284" cy="365125"/>
          </a:xfrm>
        </p:spPr>
        <p:txBody>
          <a:bodyPr lIns="0" tIns="137160" bIns="0"/>
          <a:lstStyle>
            <a:lvl1pPr>
              <a:defRPr sz="1600">
                <a:latin typeface="Myriad Pro" pitchFamily="34" charset="0"/>
                <a:cs typeface="Myriad Pro" pitchFamily="34" charset="0"/>
              </a:defRPr>
            </a:lvl1pPr>
          </a:lstStyle>
          <a:p>
            <a:pPr algn="l"/>
            <a:r>
              <a:rPr lang="en-US" i="1" dirty="0">
                <a:solidFill>
                  <a:srgbClr val="999999"/>
                </a:solidFill>
              </a:rPr>
              <a:t>NOTE: Option1 for chapter slide—over a full-bleed image</a:t>
            </a:r>
          </a:p>
          <a:p>
            <a:endParaRPr lang="en-US" dirty="0"/>
          </a:p>
        </p:txBody>
      </p:sp>
      <p:sp>
        <p:nvSpPr>
          <p:cNvPr id="20" name="Text Placeholder 16"/>
          <p:cNvSpPr>
            <a:spLocks noGrp="1"/>
          </p:cNvSpPr>
          <p:nvPr>
            <p:ph type="body" sz="quarter" idx="12" hasCustomPrompt="1"/>
          </p:nvPr>
        </p:nvSpPr>
        <p:spPr>
          <a:xfrm>
            <a:off x="963084" y="3984112"/>
            <a:ext cx="10363200"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a:t>Support headline goes here, if desired</a:t>
            </a:r>
          </a:p>
        </p:txBody>
      </p:sp>
    </p:spTree>
    <p:extLst>
      <p:ext uri="{BB962C8B-B14F-4D97-AF65-F5344CB8AC3E}">
        <p14:creationId xmlns:p14="http://schemas.microsoft.com/office/powerpoint/2010/main" val="406268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and Text only">
    <p:spTree>
      <p:nvGrpSpPr>
        <p:cNvPr id="1" name=""/>
        <p:cNvGrpSpPr/>
        <p:nvPr/>
      </p:nvGrpSpPr>
      <p:grpSpPr>
        <a:xfrm>
          <a:off x="0" y="0"/>
          <a:ext cx="0" cy="0"/>
          <a:chOff x="0" y="0"/>
          <a:chExt cx="0" cy="0"/>
        </a:xfrm>
      </p:grpSpPr>
      <p:pic>
        <p:nvPicPr>
          <p:cNvPr id="8"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711200" y="459350"/>
            <a:ext cx="10765536"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idx="1" hasCustomPrompt="1"/>
          </p:nvPr>
        </p:nvSpPr>
        <p:spPr>
          <a:xfrm>
            <a:off x="1652458" y="2335053"/>
            <a:ext cx="8863185"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Chapter 1</a:t>
            </a:r>
          </a:p>
        </p:txBody>
      </p:sp>
      <p:sp>
        <p:nvSpPr>
          <p:cNvPr id="16" name="Title 1"/>
          <p:cNvSpPr>
            <a:spLocks noGrp="1"/>
          </p:cNvSpPr>
          <p:nvPr>
            <p:ph type="title" hasCustomPrompt="1"/>
          </p:nvPr>
        </p:nvSpPr>
        <p:spPr>
          <a:xfrm>
            <a:off x="1652458" y="2973057"/>
            <a:ext cx="8863185"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a:t>Headline goes here</a:t>
            </a:r>
          </a:p>
        </p:txBody>
      </p:sp>
      <p:sp>
        <p:nvSpPr>
          <p:cNvPr id="18" name="Text Placeholder 16"/>
          <p:cNvSpPr>
            <a:spLocks noGrp="1"/>
          </p:cNvSpPr>
          <p:nvPr>
            <p:ph type="body" sz="quarter" idx="12" hasCustomPrompt="1"/>
          </p:nvPr>
        </p:nvSpPr>
        <p:spPr>
          <a:xfrm>
            <a:off x="1652458" y="3676852"/>
            <a:ext cx="8863185"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a:t>Support headline goes here, if desired</a:t>
            </a:r>
          </a:p>
        </p:txBody>
      </p:sp>
      <p:sp>
        <p:nvSpPr>
          <p:cNvPr id="20" name="Footer Placeholder 4"/>
          <p:cNvSpPr>
            <a:spLocks noGrp="1"/>
          </p:cNvSpPr>
          <p:nvPr>
            <p:ph type="ftr" sz="quarter" idx="11"/>
          </p:nvPr>
        </p:nvSpPr>
        <p:spPr>
          <a:xfrm>
            <a:off x="1693430" y="5267128"/>
            <a:ext cx="8863185" cy="365125"/>
          </a:xfrm>
        </p:spPr>
        <p:txBody>
          <a:bodyPr lIns="0" tIns="137160" bIns="0"/>
          <a:lstStyle>
            <a:lvl1pPr algn="l" eaLnBrk="1" hangingPunct="1">
              <a:defRPr sz="1600">
                <a:latin typeface="Myriad Pro" pitchFamily="34" charset="0"/>
                <a:cs typeface="Myriad Pro" pitchFamily="34" charset="0"/>
              </a:defRPr>
            </a:lvl1pPr>
          </a:lstStyle>
          <a:p>
            <a:r>
              <a:rPr lang="en-US" i="1" dirty="0">
                <a:solidFill>
                  <a:srgbClr val="999999"/>
                </a:solidFill>
              </a:rPr>
              <a:t>NOTE: Option2 for chapter slide—text only</a:t>
            </a:r>
          </a:p>
          <a:p>
            <a:endParaRPr lang="en-US" dirty="0"/>
          </a:p>
        </p:txBody>
      </p:sp>
      <p:sp>
        <p:nvSpPr>
          <p:cNvPr id="9"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233251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15" name="Text Placeholder 14"/>
          <p:cNvSpPr>
            <a:spLocks noGrp="1"/>
          </p:cNvSpPr>
          <p:nvPr>
            <p:ph type="body" sz="quarter" idx="10" hasCustomPrompt="1"/>
          </p:nvPr>
        </p:nvSpPr>
        <p:spPr>
          <a:xfrm>
            <a:off x="814918" y="1586990"/>
            <a:ext cx="10629381" cy="317940"/>
          </a:xfrm>
        </p:spPr>
        <p:txBody>
          <a:bodyPr>
            <a:normAutofit/>
          </a:bodyPr>
          <a:lstStyle>
            <a:lvl1pPr marL="0" indent="0">
              <a:buNone/>
              <a:defRPr sz="1600" b="1" i="0" cap="all" baseline="0">
                <a:latin typeface="Myriad Pro" pitchFamily="34" charset="0"/>
                <a:cs typeface="Myriad Pro" pitchFamily="34" charset="0"/>
              </a:defRPr>
            </a:lvl1pPr>
          </a:lstStyle>
          <a:p>
            <a:pPr lvl="0"/>
            <a:r>
              <a:rPr lang="en-US" dirty="0"/>
              <a:t>Label goes here, if needed</a:t>
            </a:r>
          </a:p>
        </p:txBody>
      </p:sp>
      <p:sp>
        <p:nvSpPr>
          <p:cNvPr id="20" name="Text Placeholder 17"/>
          <p:cNvSpPr>
            <a:spLocks noGrp="1"/>
          </p:cNvSpPr>
          <p:nvPr>
            <p:ph type="body" sz="quarter" idx="11" hasCustomPrompt="1"/>
          </p:nvPr>
        </p:nvSpPr>
        <p:spPr>
          <a:xfrm>
            <a:off x="814918" y="2826722"/>
            <a:ext cx="10629381" cy="849312"/>
          </a:xfrm>
        </p:spPr>
        <p:txBody>
          <a:bodyPr>
            <a:normAutofit/>
          </a:bodyPr>
          <a:lstStyle>
            <a:lvl1pPr marL="0" indent="0">
              <a:buNone/>
              <a:defRPr sz="3000" baseline="0">
                <a:latin typeface="Myriad Pro" pitchFamily="34" charset="0"/>
                <a:cs typeface="Myriad Pro" pitchFamily="34" charset="0"/>
              </a:defRPr>
            </a:lvl1pPr>
          </a:lstStyle>
          <a:p>
            <a:pPr lvl="0"/>
            <a:r>
              <a:rPr lang="en-US" dirty="0"/>
              <a:t>Type sample goes here</a:t>
            </a:r>
          </a:p>
        </p:txBody>
      </p:sp>
      <p:sp>
        <p:nvSpPr>
          <p:cNvPr id="24" name="Title 1"/>
          <p:cNvSpPr>
            <a:spLocks noGrp="1"/>
          </p:cNvSpPr>
          <p:nvPr>
            <p:ph type="title" hasCustomPrompt="1"/>
          </p:nvPr>
        </p:nvSpPr>
        <p:spPr>
          <a:xfrm>
            <a:off x="814461" y="1914072"/>
            <a:ext cx="10629839" cy="883924"/>
          </a:xfrm>
        </p:spPr>
        <p:txBody>
          <a:bodyPr tIns="0" bIns="0">
            <a:normAutofit/>
          </a:bodyPr>
          <a:lstStyle>
            <a:lvl1pPr algn="l">
              <a:defRPr sz="3600" b="1" cap="all">
                <a:solidFill>
                  <a:srgbClr val="800000"/>
                </a:solidFill>
                <a:latin typeface="Myriad Pro" pitchFamily="34" charset="0"/>
                <a:cs typeface="Myriad Pro" pitchFamily="34" charset="0"/>
              </a:defRPr>
            </a:lvl1pPr>
          </a:lstStyle>
          <a:p>
            <a:r>
              <a:rPr lang="en-US" dirty="0"/>
              <a:t>Headline/sample</a:t>
            </a:r>
          </a:p>
        </p:txBody>
      </p:sp>
      <p:sp>
        <p:nvSpPr>
          <p:cNvPr id="26" name="Text Placeholder 21"/>
          <p:cNvSpPr>
            <a:spLocks noGrp="1"/>
          </p:cNvSpPr>
          <p:nvPr>
            <p:ph type="body" sz="quarter" idx="12" hasCustomPrompt="1"/>
          </p:nvPr>
        </p:nvSpPr>
        <p:spPr>
          <a:xfrm>
            <a:off x="814918" y="4182273"/>
            <a:ext cx="10629381" cy="507197"/>
          </a:xfrm>
        </p:spPr>
        <p:txBody>
          <a:bodyPr>
            <a:normAutofit/>
          </a:bodyPr>
          <a:lstStyle>
            <a:lvl1pPr marL="0" indent="0">
              <a:buNone/>
              <a:defRPr sz="2000" b="0" i="1" baseline="0">
                <a:latin typeface="Myriad Pro" pitchFamily="34" charset="0"/>
                <a:cs typeface="Myriad Pro" pitchFamily="34" charset="0"/>
              </a:defRPr>
            </a:lvl1pPr>
          </a:lstStyle>
          <a:p>
            <a:pPr lvl="0"/>
            <a:r>
              <a:rPr lang="en-US" dirty="0"/>
              <a:t>Secondary type sample (chart, caption, etc.)</a:t>
            </a:r>
          </a:p>
        </p:txBody>
      </p:sp>
      <p:sp>
        <p:nvSpPr>
          <p:cNvPr id="8"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325401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UC_vertical_reverse_color_forPP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7949" y="3810001"/>
            <a:ext cx="3896101" cy="263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432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37CAE-0D07-2D4D-B0CF-FB80FDEEB265}" type="datetimeFigureOut">
              <a:rPr lang="en-US" smtClean="0"/>
              <a:t>10/26/2021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02F2-95C5-954C-9F6C-3AA639D116C2}" type="slidenum">
              <a:rPr lang="en-US" smtClean="0"/>
              <a:t>‹#›</a:t>
            </a:fld>
            <a:endParaRPr lang="en-US"/>
          </a:p>
        </p:txBody>
      </p:sp>
    </p:spTree>
    <p:extLst>
      <p:ext uri="{BB962C8B-B14F-4D97-AF65-F5344CB8AC3E}">
        <p14:creationId xmlns:p14="http://schemas.microsoft.com/office/powerpoint/2010/main" val="352886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luc.edu/sociology/faculty/peterrosenblattphd.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uc.edu/modernlang/juliaelsky.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som.luc.edu/medicine/divisionsspecialties/hepatology/programforexperimentalandtheoreticalmodeling/people/hareldahar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uc.edu/education/faculty/directory/julestavisd.shtml" TargetMode="External"/><Relationship Id="rId2" Type="http://schemas.openxmlformats.org/officeDocument/2006/relationships/hyperlink" Target="https://www.luc.edu/english/people/faculty/directory/iancorneli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luc.edu/media/lucedu/academicaffairs/pdfs/Faculty-Handbook-LoyolaUniversityChicago_2015.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luc.hosted.panopto.com/Panopto/Pages/Viewer.aspx?id=33428e5b-a79c-4d94-b48b-ad1b0164a85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aaup.org/shared-governa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uc.edu/faccounci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28800" y="3279228"/>
            <a:ext cx="8534400" cy="1671144"/>
          </a:xfrm>
        </p:spPr>
        <p:txBody>
          <a:bodyPr>
            <a:normAutofit/>
          </a:bodyPr>
          <a:lstStyle/>
          <a:p>
            <a:r>
              <a:rPr lang="en-US" b="1" dirty="0"/>
              <a:t>Dr. Tavis Jules, School of Education</a:t>
            </a:r>
          </a:p>
          <a:p>
            <a:r>
              <a:rPr lang="en-US" b="1" dirty="0"/>
              <a:t>Chair, Faculty Council</a:t>
            </a:r>
          </a:p>
          <a:p>
            <a:endParaRPr lang="en-US" b="1" dirty="0"/>
          </a:p>
          <a:p>
            <a:r>
              <a:rPr lang="en-US" b="1" dirty="0"/>
              <a:t>New Faculty Orientation</a:t>
            </a:r>
          </a:p>
          <a:p>
            <a:r>
              <a:rPr lang="en-US" b="1" dirty="0"/>
              <a:t>Fall 2021</a:t>
            </a:r>
          </a:p>
          <a:p>
            <a:endParaRPr lang="en-US" dirty="0"/>
          </a:p>
          <a:p>
            <a:endParaRPr lang="en-US" dirty="0"/>
          </a:p>
        </p:txBody>
      </p:sp>
      <p:sp>
        <p:nvSpPr>
          <p:cNvPr id="3" name="Title 2"/>
          <p:cNvSpPr>
            <a:spLocks noGrp="1"/>
          </p:cNvSpPr>
          <p:nvPr>
            <p:ph type="ctrTitle"/>
          </p:nvPr>
        </p:nvSpPr>
        <p:spPr/>
        <p:txBody>
          <a:bodyPr/>
          <a:lstStyle/>
          <a:p>
            <a:r>
              <a:rPr lang="en-US" dirty="0"/>
              <a:t>Loyola University Chicago</a:t>
            </a:r>
            <a:br>
              <a:rPr lang="en-US" dirty="0"/>
            </a:br>
            <a:r>
              <a:rPr lang="en-US" dirty="0"/>
              <a:t>Faculty Council</a:t>
            </a:r>
          </a:p>
        </p:txBody>
      </p:sp>
      <p:sp>
        <p:nvSpPr>
          <p:cNvPr id="4" name="Text Placeholder 3"/>
          <p:cNvSpPr>
            <a:spLocks noGrp="1"/>
          </p:cNvSpPr>
          <p:nvPr>
            <p:ph type="body" sz="quarter" idx="10"/>
          </p:nvPr>
        </p:nvSpPr>
        <p:spPr>
          <a:xfrm>
            <a:off x="1387366" y="1971973"/>
            <a:ext cx="8975834" cy="1081282"/>
          </a:xfrm>
        </p:spPr>
        <p:txBody>
          <a:bodyPr>
            <a:normAutofit fontScale="55000" lnSpcReduction="20000"/>
          </a:bodyPr>
          <a:lstStyle/>
          <a:p>
            <a:r>
              <a:rPr lang="en-US" dirty="0"/>
              <a:t>The role of faculty in shared governance &amp; </a:t>
            </a:r>
          </a:p>
          <a:p>
            <a:r>
              <a:rPr lang="en-US" dirty="0"/>
              <a:t>the LUC Faculty Handbook</a:t>
            </a:r>
          </a:p>
        </p:txBody>
      </p:sp>
    </p:spTree>
    <p:extLst>
      <p:ext uri="{BB962C8B-B14F-4D97-AF65-F5344CB8AC3E}">
        <p14:creationId xmlns:p14="http://schemas.microsoft.com/office/powerpoint/2010/main" val="355551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0A978DA-E6FC-364F-A175-BABDD3096AB7}"/>
              </a:ext>
            </a:extLst>
          </p:cNvPr>
          <p:cNvGraphicFramePr>
            <a:graphicFrameLocks noGrp="1"/>
          </p:cNvGraphicFramePr>
          <p:nvPr>
            <p:ph idx="1"/>
            <p:extLst>
              <p:ext uri="{D42A27DB-BD31-4B8C-83A1-F6EECF244321}">
                <p14:modId xmlns:p14="http://schemas.microsoft.com/office/powerpoint/2010/main" val="2922659652"/>
              </p:ext>
            </p:extLst>
          </p:nvPr>
        </p:nvGraphicFramePr>
        <p:xfrm>
          <a:off x="2743200" y="588579"/>
          <a:ext cx="5617185" cy="5698957"/>
        </p:xfrm>
        <a:graphic>
          <a:graphicData uri="http://schemas.openxmlformats.org/drawingml/2006/table">
            <a:tbl>
              <a:tblPr/>
              <a:tblGrid>
                <a:gridCol w="1872395">
                  <a:extLst>
                    <a:ext uri="{9D8B030D-6E8A-4147-A177-3AD203B41FA5}">
                      <a16:colId xmlns:a16="http://schemas.microsoft.com/office/drawing/2014/main" val="3261213600"/>
                    </a:ext>
                  </a:extLst>
                </a:gridCol>
                <a:gridCol w="1872395">
                  <a:extLst>
                    <a:ext uri="{9D8B030D-6E8A-4147-A177-3AD203B41FA5}">
                      <a16:colId xmlns:a16="http://schemas.microsoft.com/office/drawing/2014/main" val="1420143845"/>
                    </a:ext>
                  </a:extLst>
                </a:gridCol>
                <a:gridCol w="1872395">
                  <a:extLst>
                    <a:ext uri="{9D8B030D-6E8A-4147-A177-3AD203B41FA5}">
                      <a16:colId xmlns:a16="http://schemas.microsoft.com/office/drawing/2014/main" val="2777770787"/>
                    </a:ext>
                  </a:extLst>
                </a:gridCol>
              </a:tblGrid>
              <a:tr h="1004397">
                <a:tc>
                  <a:txBody>
                    <a:bodyPr/>
                    <a:lstStyle/>
                    <a:p>
                      <a:pPr algn="l" fontAlgn="t"/>
                      <a:r>
                        <a:rPr lang="en-US" sz="1700" b="1" dirty="0">
                          <a:solidFill>
                            <a:srgbClr val="FFFFFF"/>
                          </a:solidFill>
                          <a:effectLst/>
                        </a:rPr>
                        <a:t>Month</a:t>
                      </a:r>
                    </a:p>
                  </a:txBody>
                  <a:tcPr marL="87503" marR="87503" marT="52502" marB="5250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525252"/>
                    </a:solidFill>
                  </a:tcPr>
                </a:tc>
                <a:tc>
                  <a:txBody>
                    <a:bodyPr/>
                    <a:lstStyle/>
                    <a:p>
                      <a:pPr algn="l" fontAlgn="t"/>
                      <a:r>
                        <a:rPr lang="en-US" sz="1700" b="1">
                          <a:solidFill>
                            <a:srgbClr val="FFFFFF"/>
                          </a:solidFill>
                          <a:effectLst/>
                        </a:rPr>
                        <a:t>Exec. Cmte.</a:t>
                      </a:r>
                    </a:p>
                  </a:txBody>
                  <a:tcPr marL="87503" marR="87503" marT="52502" marB="5250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525252"/>
                    </a:solidFill>
                  </a:tcPr>
                </a:tc>
                <a:tc>
                  <a:txBody>
                    <a:bodyPr/>
                    <a:lstStyle/>
                    <a:p>
                      <a:pPr algn="l" fontAlgn="t"/>
                      <a:r>
                        <a:rPr lang="en-US" sz="1700" b="1">
                          <a:solidFill>
                            <a:srgbClr val="FFFFFF"/>
                          </a:solidFill>
                          <a:effectLst/>
                        </a:rPr>
                        <a:t>Faculty Council</a:t>
                      </a:r>
                    </a:p>
                  </a:txBody>
                  <a:tcPr marL="87503" marR="87503" marT="52502" marB="52502">
                    <a:lnL w="9525" cap="flat" cmpd="sng" algn="ctr">
                      <a:solidFill>
                        <a:srgbClr val="CCCCCC"/>
                      </a:solidFill>
                      <a:prstDash val="solid"/>
                      <a:round/>
                      <a:headEnd type="none" w="med" len="med"/>
                      <a:tailEnd type="none" w="med" len="med"/>
                    </a:lnL>
                    <a:lnR>
                      <a:noFill/>
                    </a:lnR>
                    <a:lnT>
                      <a:noFill/>
                    </a:lnT>
                    <a:lnB w="9525" cap="flat" cmpd="sng" algn="ctr">
                      <a:solidFill>
                        <a:srgbClr val="CCCCCC"/>
                      </a:solidFill>
                      <a:prstDash val="solid"/>
                      <a:round/>
                      <a:headEnd type="none" w="med" len="med"/>
                      <a:tailEnd type="none" w="med" len="med"/>
                    </a:lnB>
                    <a:solidFill>
                      <a:srgbClr val="525252"/>
                    </a:solidFill>
                  </a:tcPr>
                </a:tc>
                <a:extLst>
                  <a:ext uri="{0D108BD9-81ED-4DB2-BD59-A6C34878D82A}">
                    <a16:rowId xmlns:a16="http://schemas.microsoft.com/office/drawing/2014/main" val="540427573"/>
                  </a:ext>
                </a:extLst>
              </a:tr>
              <a:tr h="586820">
                <a:tc>
                  <a:txBody>
                    <a:bodyPr/>
                    <a:lstStyle/>
                    <a:p>
                      <a:pPr algn="l" fontAlgn="t"/>
                      <a:r>
                        <a:rPr lang="en-US" sz="1700">
                          <a:effectLst/>
                        </a:rPr>
                        <a:t>August</a:t>
                      </a:r>
                    </a:p>
                  </a:txBody>
                  <a:tcPr marL="87503" marR="87503" marT="52502" marB="52502">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a:t>
                      </a:r>
                    </a:p>
                  </a:txBody>
                  <a:tcPr marL="87503" marR="87503" marT="52502" marB="5250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25th</a:t>
                      </a:r>
                    </a:p>
                  </a:txBody>
                  <a:tcPr marL="87503" marR="87503" marT="52502" marB="52502">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87559034"/>
                  </a:ext>
                </a:extLst>
              </a:tr>
              <a:tr h="586820">
                <a:tc>
                  <a:txBody>
                    <a:bodyPr/>
                    <a:lstStyle/>
                    <a:p>
                      <a:pPr algn="l" fontAlgn="t"/>
                      <a:r>
                        <a:rPr lang="en-US" sz="1700">
                          <a:effectLst/>
                        </a:rPr>
                        <a:t>September</a:t>
                      </a:r>
                    </a:p>
                  </a:txBody>
                  <a:tcPr marL="87503" marR="87503" marT="52502" marB="52502">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a:t>
                      </a:r>
                    </a:p>
                  </a:txBody>
                  <a:tcPr marL="87503" marR="87503" marT="52502" marB="5250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29th</a:t>
                      </a:r>
                    </a:p>
                  </a:txBody>
                  <a:tcPr marL="87503" marR="87503" marT="52502" marB="52502">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29740470"/>
                  </a:ext>
                </a:extLst>
              </a:tr>
              <a:tr h="586820">
                <a:tc>
                  <a:txBody>
                    <a:bodyPr/>
                    <a:lstStyle/>
                    <a:p>
                      <a:pPr algn="l" fontAlgn="t"/>
                      <a:r>
                        <a:rPr lang="en-US" sz="1700">
                          <a:effectLst/>
                        </a:rPr>
                        <a:t>October</a:t>
                      </a:r>
                    </a:p>
                  </a:txBody>
                  <a:tcPr marL="87503" marR="87503" marT="52502" marB="52502">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a:t>
                      </a:r>
                    </a:p>
                  </a:txBody>
                  <a:tcPr marL="87503" marR="87503" marT="52502" marB="5250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27th</a:t>
                      </a:r>
                    </a:p>
                  </a:txBody>
                  <a:tcPr marL="87503" marR="87503" marT="52502" marB="52502">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57458513"/>
                  </a:ext>
                </a:extLst>
              </a:tr>
              <a:tr h="586820">
                <a:tc>
                  <a:txBody>
                    <a:bodyPr/>
                    <a:lstStyle/>
                    <a:p>
                      <a:pPr algn="l" fontAlgn="t"/>
                      <a:r>
                        <a:rPr lang="en-US" sz="1700">
                          <a:effectLst/>
                        </a:rPr>
                        <a:t>November</a:t>
                      </a:r>
                    </a:p>
                  </a:txBody>
                  <a:tcPr marL="87503" marR="87503" marT="52502" marB="52502">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a:t>
                      </a:r>
                    </a:p>
                  </a:txBody>
                  <a:tcPr marL="87503" marR="87503" marT="52502" marB="5250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17th</a:t>
                      </a:r>
                    </a:p>
                  </a:txBody>
                  <a:tcPr marL="87503" marR="87503" marT="52502" marB="52502">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90496622"/>
                  </a:ext>
                </a:extLst>
              </a:tr>
              <a:tr h="586820">
                <a:tc>
                  <a:txBody>
                    <a:bodyPr/>
                    <a:lstStyle/>
                    <a:p>
                      <a:pPr algn="l" fontAlgn="t"/>
                      <a:r>
                        <a:rPr lang="en-US" sz="1700">
                          <a:effectLst/>
                        </a:rPr>
                        <a:t>January</a:t>
                      </a:r>
                    </a:p>
                  </a:txBody>
                  <a:tcPr marL="87503" marR="87503" marT="52502" marB="52502">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a:t>
                      </a:r>
                    </a:p>
                  </a:txBody>
                  <a:tcPr marL="87503" marR="87503" marT="52502" marB="5250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26th</a:t>
                      </a:r>
                    </a:p>
                  </a:txBody>
                  <a:tcPr marL="87503" marR="87503" marT="52502" marB="52502">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26295829"/>
                  </a:ext>
                </a:extLst>
              </a:tr>
              <a:tr h="586820">
                <a:tc>
                  <a:txBody>
                    <a:bodyPr/>
                    <a:lstStyle/>
                    <a:p>
                      <a:pPr algn="l" fontAlgn="t"/>
                      <a:r>
                        <a:rPr lang="en-US" sz="1700">
                          <a:effectLst/>
                        </a:rPr>
                        <a:t>February</a:t>
                      </a:r>
                    </a:p>
                  </a:txBody>
                  <a:tcPr marL="87503" marR="87503" marT="52502" marB="52502">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a:t>
                      </a:r>
                    </a:p>
                  </a:txBody>
                  <a:tcPr marL="87503" marR="87503" marT="52502" marB="5250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23rd</a:t>
                      </a:r>
                    </a:p>
                  </a:txBody>
                  <a:tcPr marL="87503" marR="87503" marT="52502" marB="52502">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79716156"/>
                  </a:ext>
                </a:extLst>
              </a:tr>
              <a:tr h="586820">
                <a:tc>
                  <a:txBody>
                    <a:bodyPr/>
                    <a:lstStyle/>
                    <a:p>
                      <a:pPr algn="l" fontAlgn="t"/>
                      <a:r>
                        <a:rPr lang="en-US" sz="1700">
                          <a:effectLst/>
                        </a:rPr>
                        <a:t>March</a:t>
                      </a:r>
                    </a:p>
                  </a:txBody>
                  <a:tcPr marL="87503" marR="87503" marT="52502" marB="52502">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a:t>
                      </a:r>
                    </a:p>
                  </a:txBody>
                  <a:tcPr marL="87503" marR="87503" marT="52502" marB="5250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30th</a:t>
                      </a:r>
                    </a:p>
                  </a:txBody>
                  <a:tcPr marL="87503" marR="87503" marT="52502" marB="52502">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90085313"/>
                  </a:ext>
                </a:extLst>
              </a:tr>
              <a:tr h="586820">
                <a:tc>
                  <a:txBody>
                    <a:bodyPr/>
                    <a:lstStyle/>
                    <a:p>
                      <a:pPr algn="l" fontAlgn="t"/>
                      <a:r>
                        <a:rPr lang="en-US" sz="1700">
                          <a:effectLst/>
                        </a:rPr>
                        <a:t>April</a:t>
                      </a:r>
                    </a:p>
                  </a:txBody>
                  <a:tcPr marL="87503" marR="87503" marT="52502" marB="52502">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a:effectLst/>
                        </a:rPr>
                        <a:t>---</a:t>
                      </a:r>
                    </a:p>
                  </a:txBody>
                  <a:tcPr marL="87503" marR="87503" marT="52502" marB="5250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700" dirty="0">
                          <a:effectLst/>
                        </a:rPr>
                        <a:t>27th</a:t>
                      </a:r>
                    </a:p>
                  </a:txBody>
                  <a:tcPr marL="87503" marR="87503" marT="52502" marB="52502">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91725070"/>
                  </a:ext>
                </a:extLst>
              </a:tr>
            </a:tbl>
          </a:graphicData>
        </a:graphic>
      </p:graphicFrame>
      <p:sp>
        <p:nvSpPr>
          <p:cNvPr id="4" name="Text Placeholder 3">
            <a:extLst>
              <a:ext uri="{FF2B5EF4-FFF2-40B4-BE49-F238E27FC236}">
                <a16:creationId xmlns:a16="http://schemas.microsoft.com/office/drawing/2014/main" id="{9C78CCCD-C113-EC4D-A924-9CABCC63E2D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8202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C7E446-8060-3546-AD76-285D99D61DDF}"/>
              </a:ext>
            </a:extLst>
          </p:cNvPr>
          <p:cNvSpPr>
            <a:spLocks noGrp="1"/>
          </p:cNvSpPr>
          <p:nvPr>
            <p:ph idx="1"/>
          </p:nvPr>
        </p:nvSpPr>
        <p:spPr>
          <a:xfrm>
            <a:off x="814460" y="1681655"/>
            <a:ext cx="10629840" cy="4444509"/>
          </a:xfrm>
        </p:spPr>
        <p:txBody>
          <a:bodyPr>
            <a:normAutofit fontScale="70000" lnSpcReduction="20000"/>
          </a:bodyPr>
          <a:lstStyle/>
          <a:p>
            <a:pPr marL="0" indent="0">
              <a:buNone/>
            </a:pPr>
            <a:r>
              <a:rPr lang="en-US" b="1" i="1" dirty="0"/>
              <a:t>Faculty Affairs Committee</a:t>
            </a:r>
            <a:endParaRPr lang="en-US" dirty="0"/>
          </a:p>
          <a:p>
            <a:pPr marL="0" indent="0">
              <a:buNone/>
            </a:pPr>
            <a:r>
              <a:rPr lang="en-US" u="sng" dirty="0"/>
              <a:t>Responsibilities</a:t>
            </a:r>
            <a:r>
              <a:rPr lang="en-US" dirty="0"/>
              <a:t>:</a:t>
            </a:r>
          </a:p>
          <a:p>
            <a:r>
              <a:rPr lang="en-US" dirty="0"/>
              <a:t>The Faculty Affairs committee is involved in the review and oversight of matters addressed in the Faculty Handbook. This includes, but is not limited to, policies and procedures related to faculty appointments, retention, research support and infrastructure, professional leaves, faculty status (salaries and benefits) faculty workload, and conducting the faculty elections to other university committees. This committee will coordinate with the University Benefits Committee. The committee will conduct an annual review of faculty salaries, and assess programs dealing with faculty leaves, grants, conflicts of interest in research, misconduct in scholarship, intellectual property rights, and compliance with federal regulatory programs for human or animal subject research.</a:t>
            </a:r>
          </a:p>
          <a:p>
            <a:pPr marL="0" indent="0">
              <a:buNone/>
            </a:pPr>
            <a:r>
              <a:rPr lang="en-US" b="1" dirty="0"/>
              <a:t>Committee Chair: </a:t>
            </a:r>
            <a:br>
              <a:rPr lang="en-US" b="1" dirty="0"/>
            </a:br>
            <a:r>
              <a:rPr lang="en-US" u="sng" dirty="0">
                <a:hlinkClick r:id="rId2"/>
              </a:rPr>
              <a:t>Peter Rosenblatt</a:t>
            </a:r>
            <a:r>
              <a:rPr lang="en-US" dirty="0"/>
              <a:t>, 2020-2022</a:t>
            </a:r>
          </a:p>
          <a:p>
            <a:endParaRPr lang="en-US" dirty="0"/>
          </a:p>
        </p:txBody>
      </p:sp>
      <p:sp>
        <p:nvSpPr>
          <p:cNvPr id="3" name="Title 2">
            <a:extLst>
              <a:ext uri="{FF2B5EF4-FFF2-40B4-BE49-F238E27FC236}">
                <a16:creationId xmlns:a16="http://schemas.microsoft.com/office/drawing/2014/main" id="{D1B984E7-E953-5449-A979-A0DA32B37C31}"/>
              </a:ext>
            </a:extLst>
          </p:cNvPr>
          <p:cNvSpPr>
            <a:spLocks noGrp="1"/>
          </p:cNvSpPr>
          <p:nvPr>
            <p:ph type="title"/>
          </p:nvPr>
        </p:nvSpPr>
        <p:spPr>
          <a:xfrm>
            <a:off x="930076" y="624342"/>
            <a:ext cx="10629837" cy="1143000"/>
          </a:xfrm>
        </p:spPr>
        <p:txBody>
          <a:bodyPr/>
          <a:lstStyle/>
          <a:p>
            <a:r>
              <a:rPr lang="en-US" dirty="0"/>
              <a:t>Committees </a:t>
            </a:r>
          </a:p>
        </p:txBody>
      </p:sp>
      <p:sp>
        <p:nvSpPr>
          <p:cNvPr id="4" name="Text Placeholder 3">
            <a:extLst>
              <a:ext uri="{FF2B5EF4-FFF2-40B4-BE49-F238E27FC236}">
                <a16:creationId xmlns:a16="http://schemas.microsoft.com/office/drawing/2014/main" id="{50ED6970-C34C-134C-8AAA-E1218BE6413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3377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C7E446-8060-3546-AD76-285D99D61DDF}"/>
              </a:ext>
            </a:extLst>
          </p:cNvPr>
          <p:cNvSpPr>
            <a:spLocks noGrp="1"/>
          </p:cNvSpPr>
          <p:nvPr>
            <p:ph idx="1"/>
          </p:nvPr>
        </p:nvSpPr>
        <p:spPr>
          <a:xfrm>
            <a:off x="814460" y="1681655"/>
            <a:ext cx="10629840" cy="4444509"/>
          </a:xfrm>
        </p:spPr>
        <p:txBody>
          <a:bodyPr>
            <a:normAutofit fontScale="70000" lnSpcReduction="20000"/>
          </a:bodyPr>
          <a:lstStyle/>
          <a:p>
            <a:pPr marL="0" indent="0">
              <a:buNone/>
            </a:pPr>
            <a:r>
              <a:rPr lang="en-US" b="1" i="1" dirty="0"/>
              <a:t>Academic Affairs Committee</a:t>
            </a:r>
            <a:endParaRPr lang="en-US" dirty="0"/>
          </a:p>
          <a:p>
            <a:pPr marL="0" indent="0">
              <a:buNone/>
            </a:pPr>
            <a:r>
              <a:rPr lang="en-US" u="sng" dirty="0"/>
              <a:t>Responsibilities</a:t>
            </a:r>
            <a:r>
              <a:rPr lang="en-US" dirty="0"/>
              <a:t>:</a:t>
            </a:r>
          </a:p>
          <a:p>
            <a:r>
              <a:rPr lang="en-US" dirty="0"/>
              <a:t>The Academic Affairs Committee of Faculty Council is involved with all aspects of the academic programs at the university, including assessment of teaching, student learning and research and the overall quality of academic programs at the undergraduate and graduate and professional level. Matters within its purview include academic support, library and IT support. This committee should review major proposals that involve restructuring of the academic programs and units, revisions of the core curriculum, substantial changes in the academic calendar, new programs and major revisions to existing programs. The Chair of Faculty Council will contact the President of the University Senate to coordinate all deliberations on academic policy related proposals. Results of the Faculty Council deliberations will be passed on to the University Senate.</a:t>
            </a:r>
          </a:p>
          <a:p>
            <a:pPr marL="0" indent="0">
              <a:buNone/>
            </a:pPr>
            <a:r>
              <a:rPr lang="en-US" b="1" dirty="0"/>
              <a:t>Committee Chair: </a:t>
            </a:r>
            <a:br>
              <a:rPr lang="en-US" b="1" dirty="0"/>
            </a:br>
            <a:r>
              <a:rPr lang="en-US" u="sng" dirty="0">
                <a:hlinkClick r:id="rId2"/>
              </a:rPr>
              <a:t>Julia Elsky</a:t>
            </a:r>
            <a:r>
              <a:rPr lang="en-US" dirty="0"/>
              <a:t>, 2021-2023</a:t>
            </a:r>
          </a:p>
          <a:p>
            <a:endParaRPr lang="en-US" dirty="0"/>
          </a:p>
        </p:txBody>
      </p:sp>
      <p:sp>
        <p:nvSpPr>
          <p:cNvPr id="3" name="Title 2">
            <a:extLst>
              <a:ext uri="{FF2B5EF4-FFF2-40B4-BE49-F238E27FC236}">
                <a16:creationId xmlns:a16="http://schemas.microsoft.com/office/drawing/2014/main" id="{D1B984E7-E953-5449-A979-A0DA32B37C31}"/>
              </a:ext>
            </a:extLst>
          </p:cNvPr>
          <p:cNvSpPr>
            <a:spLocks noGrp="1"/>
          </p:cNvSpPr>
          <p:nvPr>
            <p:ph type="title"/>
          </p:nvPr>
        </p:nvSpPr>
        <p:spPr>
          <a:xfrm>
            <a:off x="930076" y="624342"/>
            <a:ext cx="10629837" cy="1143000"/>
          </a:xfrm>
        </p:spPr>
        <p:txBody>
          <a:bodyPr/>
          <a:lstStyle/>
          <a:p>
            <a:r>
              <a:rPr lang="en-US" dirty="0"/>
              <a:t>Committees </a:t>
            </a:r>
          </a:p>
        </p:txBody>
      </p:sp>
      <p:sp>
        <p:nvSpPr>
          <p:cNvPr id="4" name="Text Placeholder 3">
            <a:extLst>
              <a:ext uri="{FF2B5EF4-FFF2-40B4-BE49-F238E27FC236}">
                <a16:creationId xmlns:a16="http://schemas.microsoft.com/office/drawing/2014/main" id="{50ED6970-C34C-134C-8AAA-E1218BE6413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3664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C7E446-8060-3546-AD76-285D99D61DDF}"/>
              </a:ext>
            </a:extLst>
          </p:cNvPr>
          <p:cNvSpPr>
            <a:spLocks noGrp="1"/>
          </p:cNvSpPr>
          <p:nvPr>
            <p:ph idx="1"/>
          </p:nvPr>
        </p:nvSpPr>
        <p:spPr>
          <a:xfrm>
            <a:off x="814460" y="1681655"/>
            <a:ext cx="10629840" cy="4444509"/>
          </a:xfrm>
        </p:spPr>
        <p:txBody>
          <a:bodyPr>
            <a:normAutofit fontScale="92500" lnSpcReduction="20000"/>
          </a:bodyPr>
          <a:lstStyle/>
          <a:p>
            <a:pPr marL="0" indent="0">
              <a:buNone/>
            </a:pPr>
            <a:r>
              <a:rPr lang="en-US" b="1" i="1" dirty="0"/>
              <a:t>Faculty Service and Communications Committee</a:t>
            </a:r>
            <a:endParaRPr lang="en-US" dirty="0"/>
          </a:p>
          <a:p>
            <a:pPr marL="0" indent="0">
              <a:buNone/>
            </a:pPr>
            <a:r>
              <a:rPr lang="en-US" u="sng" dirty="0"/>
              <a:t>Responsibilities</a:t>
            </a:r>
            <a:r>
              <a:rPr lang="en-US" dirty="0"/>
              <a:t>:</a:t>
            </a:r>
          </a:p>
          <a:p>
            <a:r>
              <a:rPr lang="en-US" dirty="0"/>
              <a:t>The Service and Communications Committee will select the </a:t>
            </a:r>
            <a:r>
              <a:rPr lang="en-US" b="1" dirty="0"/>
              <a:t>Faculty Member of the Year </a:t>
            </a:r>
            <a:r>
              <a:rPr lang="en-US" dirty="0"/>
              <a:t>(meet in summer, award at fall convocation), conduct elections for Faculty Council (February and March) and faculty representation on university committees, conduct the evaluation of academic deans, and author periodic newsletters and other communications to send to LUC faculty.</a:t>
            </a:r>
          </a:p>
          <a:p>
            <a:pPr marL="0" indent="0">
              <a:buNone/>
            </a:pPr>
            <a:r>
              <a:rPr lang="en-US" b="1" dirty="0"/>
              <a:t>Committee Chair:</a:t>
            </a:r>
            <a:br>
              <a:rPr lang="en-US" b="1" dirty="0"/>
            </a:br>
            <a:r>
              <a:rPr lang="en-US" u="sng" dirty="0">
                <a:hlinkClick r:id="rId2"/>
              </a:rPr>
              <a:t>Harel Dahari</a:t>
            </a:r>
            <a:r>
              <a:rPr lang="en-US" dirty="0"/>
              <a:t>, 2020-2022</a:t>
            </a:r>
          </a:p>
          <a:p>
            <a:endParaRPr lang="en-US" dirty="0"/>
          </a:p>
        </p:txBody>
      </p:sp>
      <p:sp>
        <p:nvSpPr>
          <p:cNvPr id="3" name="Title 2">
            <a:extLst>
              <a:ext uri="{FF2B5EF4-FFF2-40B4-BE49-F238E27FC236}">
                <a16:creationId xmlns:a16="http://schemas.microsoft.com/office/drawing/2014/main" id="{D1B984E7-E953-5449-A979-A0DA32B37C31}"/>
              </a:ext>
            </a:extLst>
          </p:cNvPr>
          <p:cNvSpPr>
            <a:spLocks noGrp="1"/>
          </p:cNvSpPr>
          <p:nvPr>
            <p:ph type="title"/>
          </p:nvPr>
        </p:nvSpPr>
        <p:spPr>
          <a:xfrm>
            <a:off x="930076" y="624342"/>
            <a:ext cx="10629837" cy="1143000"/>
          </a:xfrm>
        </p:spPr>
        <p:txBody>
          <a:bodyPr/>
          <a:lstStyle/>
          <a:p>
            <a:r>
              <a:rPr lang="en-US" dirty="0"/>
              <a:t>Committees </a:t>
            </a:r>
          </a:p>
        </p:txBody>
      </p:sp>
      <p:sp>
        <p:nvSpPr>
          <p:cNvPr id="4" name="Text Placeholder 3">
            <a:extLst>
              <a:ext uri="{FF2B5EF4-FFF2-40B4-BE49-F238E27FC236}">
                <a16:creationId xmlns:a16="http://schemas.microsoft.com/office/drawing/2014/main" id="{50ED6970-C34C-134C-8AAA-E1218BE6413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9798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C7E446-8060-3546-AD76-285D99D61DDF}"/>
              </a:ext>
            </a:extLst>
          </p:cNvPr>
          <p:cNvSpPr>
            <a:spLocks noGrp="1"/>
          </p:cNvSpPr>
          <p:nvPr>
            <p:ph idx="1"/>
          </p:nvPr>
        </p:nvSpPr>
        <p:spPr>
          <a:xfrm>
            <a:off x="814460" y="1681655"/>
            <a:ext cx="10629840" cy="4444509"/>
          </a:xfrm>
        </p:spPr>
        <p:txBody>
          <a:bodyPr>
            <a:normAutofit fontScale="92500" lnSpcReduction="20000"/>
          </a:bodyPr>
          <a:lstStyle/>
          <a:p>
            <a:pPr marL="0" indent="0">
              <a:buNone/>
            </a:pPr>
            <a:r>
              <a:rPr lang="en-US" b="1" i="1" dirty="0"/>
              <a:t>Faculty Handbook Committee (ad hoc under Faculty Affairs)</a:t>
            </a:r>
            <a:endParaRPr lang="en-US" dirty="0"/>
          </a:p>
          <a:p>
            <a:pPr marL="0" indent="0">
              <a:buNone/>
            </a:pPr>
            <a:r>
              <a:rPr lang="en-US" u="sng" dirty="0"/>
              <a:t>Responsibilities:</a:t>
            </a:r>
            <a:endParaRPr lang="en-US" dirty="0"/>
          </a:p>
          <a:p>
            <a:r>
              <a:rPr lang="en-US" dirty="0"/>
              <a:t>The Faculty Handbook Committee oversees reviews and updates to the LUC Faculty Handbook so that it reflects current and best practices. The LUC Faculty Handbook serves as a contract between Corporate Faculty and the University that outlines key responsibilities, policies, procedures, best practices, and expectations.</a:t>
            </a:r>
          </a:p>
          <a:p>
            <a:r>
              <a:rPr lang="en-US" b="1" dirty="0"/>
              <a:t>Committee Co-Chairs:</a:t>
            </a:r>
            <a:br>
              <a:rPr lang="en-US" b="1" dirty="0"/>
            </a:br>
            <a:r>
              <a:rPr lang="en-US" u="sng" dirty="0">
                <a:hlinkClick r:id="rId2"/>
              </a:rPr>
              <a:t>Ian Cornelius</a:t>
            </a:r>
            <a:r>
              <a:rPr lang="en-US" dirty="0"/>
              <a:t>, 2020-2022</a:t>
            </a:r>
            <a:br>
              <a:rPr lang="en-US" dirty="0"/>
            </a:br>
            <a:r>
              <a:rPr lang="en-US" u="sng" dirty="0">
                <a:hlinkClick r:id="rId3"/>
              </a:rPr>
              <a:t>Tavis D. Jules</a:t>
            </a:r>
            <a:r>
              <a:rPr lang="en-US" dirty="0"/>
              <a:t>, 2021-2023</a:t>
            </a:r>
          </a:p>
          <a:p>
            <a:endParaRPr lang="en-US" dirty="0"/>
          </a:p>
        </p:txBody>
      </p:sp>
      <p:sp>
        <p:nvSpPr>
          <p:cNvPr id="3" name="Title 2">
            <a:extLst>
              <a:ext uri="{FF2B5EF4-FFF2-40B4-BE49-F238E27FC236}">
                <a16:creationId xmlns:a16="http://schemas.microsoft.com/office/drawing/2014/main" id="{D1B984E7-E953-5449-A979-A0DA32B37C31}"/>
              </a:ext>
            </a:extLst>
          </p:cNvPr>
          <p:cNvSpPr>
            <a:spLocks noGrp="1"/>
          </p:cNvSpPr>
          <p:nvPr>
            <p:ph type="title"/>
          </p:nvPr>
        </p:nvSpPr>
        <p:spPr>
          <a:xfrm>
            <a:off x="930076" y="624342"/>
            <a:ext cx="10629837" cy="1143000"/>
          </a:xfrm>
        </p:spPr>
        <p:txBody>
          <a:bodyPr/>
          <a:lstStyle/>
          <a:p>
            <a:r>
              <a:rPr lang="en-US" dirty="0"/>
              <a:t>Committees </a:t>
            </a:r>
          </a:p>
        </p:txBody>
      </p:sp>
      <p:sp>
        <p:nvSpPr>
          <p:cNvPr id="4" name="Text Placeholder 3">
            <a:extLst>
              <a:ext uri="{FF2B5EF4-FFF2-40B4-BE49-F238E27FC236}">
                <a16:creationId xmlns:a16="http://schemas.microsoft.com/office/drawing/2014/main" id="{50ED6970-C34C-134C-8AAA-E1218BE6413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7963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LUC Faculty Handbook</a:t>
            </a:r>
          </a:p>
        </p:txBody>
      </p:sp>
    </p:spTree>
    <p:extLst>
      <p:ext uri="{BB962C8B-B14F-4D97-AF65-F5344CB8AC3E}">
        <p14:creationId xmlns:p14="http://schemas.microsoft.com/office/powerpoint/2010/main" val="370095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028499"/>
            <a:ext cx="10629840" cy="4097666"/>
          </a:xfrm>
        </p:spPr>
        <p:txBody>
          <a:bodyPr>
            <a:normAutofit fontScale="92500" lnSpcReduction="20000"/>
          </a:bodyPr>
          <a:lstStyle/>
          <a:p>
            <a:pPr marL="0" indent="0">
              <a:buNone/>
            </a:pPr>
            <a:r>
              <a:rPr lang="en-US" b="1" dirty="0"/>
              <a:t>Faculty Rights and Responsibilities (p. 34)</a:t>
            </a:r>
            <a:endParaRPr lang="en-US" dirty="0"/>
          </a:p>
          <a:p>
            <a:r>
              <a:rPr lang="en-US" dirty="0"/>
              <a:t>It is expected that Loyola faculty will strive for excellence in the areas of teaching, research/scholarship (including artistic accomplishment), professional practice (if applicable) and service. </a:t>
            </a:r>
          </a:p>
          <a:p>
            <a:r>
              <a:rPr lang="en-US" dirty="0"/>
              <a:t>Specific faculty responsibilities are described in letters of appointment and/or annual contracts and are determined by the departmental chairpersons, academic supervisors, and deans, the general expectations are listed in the handbook and apply to all faculty. </a:t>
            </a:r>
          </a:p>
          <a:p>
            <a:endParaRPr lang="en-US" dirty="0"/>
          </a:p>
          <a:p>
            <a:pPr marL="914400" lvl="2" indent="0">
              <a:buNone/>
            </a:pPr>
            <a:endParaRPr lang="en-US" sz="2100" dirty="0"/>
          </a:p>
        </p:txBody>
      </p:sp>
      <p:sp>
        <p:nvSpPr>
          <p:cNvPr id="3" name="Title 2"/>
          <p:cNvSpPr>
            <a:spLocks noGrp="1"/>
          </p:cNvSpPr>
          <p:nvPr>
            <p:ph type="title"/>
          </p:nvPr>
        </p:nvSpPr>
        <p:spPr>
          <a:xfrm>
            <a:off x="814462" y="945932"/>
            <a:ext cx="10629837" cy="1082566"/>
          </a:xfrm>
        </p:spPr>
        <p:txBody>
          <a:bodyPr/>
          <a:lstStyle/>
          <a:p>
            <a:r>
              <a:rPr lang="en-US" dirty="0"/>
              <a:t>Highlights from 2015 LUC Faculty Handbook</a:t>
            </a:r>
          </a:p>
        </p:txBody>
      </p:sp>
    </p:spTree>
    <p:extLst>
      <p:ext uri="{BB962C8B-B14F-4D97-AF65-F5344CB8AC3E}">
        <p14:creationId xmlns:p14="http://schemas.microsoft.com/office/powerpoint/2010/main" val="230868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028499"/>
            <a:ext cx="10629840" cy="4097666"/>
          </a:xfrm>
        </p:spPr>
        <p:txBody>
          <a:bodyPr>
            <a:normAutofit fontScale="62500" lnSpcReduction="20000"/>
          </a:bodyPr>
          <a:lstStyle/>
          <a:p>
            <a:pPr marL="0" indent="0">
              <a:buNone/>
            </a:pPr>
            <a:r>
              <a:rPr lang="en-US" sz="4500" b="1" dirty="0"/>
              <a:t>Appeals Processes (p. 59)</a:t>
            </a:r>
          </a:p>
          <a:p>
            <a:r>
              <a:rPr lang="en-US" sz="3500" dirty="0"/>
              <a:t>In specific instances, a faculty member may have recourse to the Faculty Appeals Procedure. </a:t>
            </a:r>
          </a:p>
          <a:p>
            <a:r>
              <a:rPr lang="en-US" sz="3500" dirty="0"/>
              <a:t>Matters which may be appealed to the President and which the President</a:t>
            </a:r>
            <a:br>
              <a:rPr lang="en-US" sz="3500" dirty="0"/>
            </a:br>
            <a:r>
              <a:rPr lang="en-US" sz="3500" dirty="0"/>
              <a:t>shall refer to the Committee are matters which allege one or more of the following: </a:t>
            </a:r>
          </a:p>
          <a:p>
            <a:pPr lvl="1"/>
            <a:r>
              <a:rPr lang="en-US" sz="3500" dirty="0"/>
              <a:t>(a) that the faculty member involved has been unjustly dismissed for cause; </a:t>
            </a:r>
          </a:p>
          <a:p>
            <a:pPr lvl="1"/>
            <a:r>
              <a:rPr lang="en-US" sz="3500" dirty="0"/>
              <a:t>(b) that, in matters involving promotion, tenure, non-reappointment, termination, or salary, there has been discrimination against the faculty member on account of his or her age, sex, race, religion, national origin, sexual orientation, gender identity, non- disqualifying disability, or other characteristic protected by applicable law; </a:t>
            </a:r>
          </a:p>
          <a:p>
            <a:pPr lvl="1"/>
            <a:r>
              <a:rPr lang="en-US" sz="3500" dirty="0"/>
              <a:t>(c) that there has been a significant violation of procedures related to decisions affecting promotion, tenure, non-reappointment, termination, or salary; and/or </a:t>
            </a:r>
          </a:p>
          <a:p>
            <a:pPr lvl="1"/>
            <a:r>
              <a:rPr lang="en-US" sz="3500" dirty="0"/>
              <a:t>(d) that the faculty member’s academic freedom has been violated. </a:t>
            </a:r>
          </a:p>
          <a:p>
            <a:pPr marL="0" indent="0">
              <a:buNone/>
            </a:pPr>
            <a:endParaRPr lang="en-US" dirty="0"/>
          </a:p>
          <a:p>
            <a:endParaRPr lang="en-US" dirty="0"/>
          </a:p>
          <a:p>
            <a:pPr marL="914400" lvl="2" indent="0">
              <a:buNone/>
            </a:pPr>
            <a:endParaRPr lang="en-US" sz="2100" dirty="0"/>
          </a:p>
        </p:txBody>
      </p:sp>
      <p:sp>
        <p:nvSpPr>
          <p:cNvPr id="3" name="Title 2"/>
          <p:cNvSpPr>
            <a:spLocks noGrp="1"/>
          </p:cNvSpPr>
          <p:nvPr>
            <p:ph type="title"/>
          </p:nvPr>
        </p:nvSpPr>
        <p:spPr>
          <a:xfrm>
            <a:off x="814462" y="945932"/>
            <a:ext cx="10629837" cy="1082566"/>
          </a:xfrm>
        </p:spPr>
        <p:txBody>
          <a:bodyPr/>
          <a:lstStyle/>
          <a:p>
            <a:r>
              <a:rPr lang="en-US" dirty="0"/>
              <a:t>Highlights from 2015 LUC Faculty Handbook</a:t>
            </a:r>
          </a:p>
        </p:txBody>
      </p:sp>
    </p:spTree>
    <p:extLst>
      <p:ext uri="{BB962C8B-B14F-4D97-AF65-F5344CB8AC3E}">
        <p14:creationId xmlns:p14="http://schemas.microsoft.com/office/powerpoint/2010/main" val="95252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028499"/>
            <a:ext cx="10629840" cy="4097666"/>
          </a:xfrm>
        </p:spPr>
        <p:txBody>
          <a:bodyPr>
            <a:normAutofit fontScale="85000" lnSpcReduction="20000"/>
          </a:bodyPr>
          <a:lstStyle/>
          <a:p>
            <a:pPr marL="0" indent="0">
              <a:buNone/>
            </a:pPr>
            <a:r>
              <a:rPr lang="en-US" sz="3000" b="1" dirty="0"/>
              <a:t>Intellectual Property (p. 39)</a:t>
            </a:r>
          </a:p>
          <a:p>
            <a:r>
              <a:rPr lang="en-US" sz="3000" dirty="0"/>
              <a:t>Loyola encourages research, scholarly and artistic accomplishments that might lead to patentable inventions or discoveries. </a:t>
            </a:r>
          </a:p>
          <a:p>
            <a:r>
              <a:rPr lang="en-US" sz="3000" dirty="0"/>
              <a:t>A faculty member must disclose to Loyola all discoveries, inventions or improvements, whether patentable or not, which are conceived or reduced to practice by a faculty member with support from, or use of, Loyola funds, facilities, or other resources. </a:t>
            </a:r>
          </a:p>
          <a:p>
            <a:r>
              <a:rPr lang="en-US" sz="3000" dirty="0"/>
              <a:t>Ownership of such items is addressed in the Intellectual Property and Technology Transfer Policy which may be found at </a:t>
            </a:r>
            <a:r>
              <a:rPr lang="en-US" sz="3000" b="1" dirty="0"/>
              <a:t>http://</a:t>
            </a:r>
            <a:r>
              <a:rPr lang="en-US" sz="3000" b="1" dirty="0" err="1"/>
              <a:t>www.LUC</a:t>
            </a:r>
            <a:r>
              <a:rPr lang="en-US" sz="3000" b="1" dirty="0"/>
              <a:t>. </a:t>
            </a:r>
            <a:r>
              <a:rPr lang="en-US" sz="3000" b="1" dirty="0" err="1"/>
              <a:t>edu</a:t>
            </a:r>
            <a:r>
              <a:rPr lang="en-US" sz="3000" b="1" dirty="0"/>
              <a:t>/</a:t>
            </a:r>
            <a:r>
              <a:rPr lang="en-US" sz="3000" b="1" dirty="0" err="1"/>
              <a:t>ors</a:t>
            </a:r>
            <a:r>
              <a:rPr lang="en-US" sz="3000" b="1" dirty="0"/>
              <a:t>/</a:t>
            </a:r>
            <a:r>
              <a:rPr lang="en-US" sz="3000" b="1" dirty="0" err="1"/>
              <a:t>patentpolicyshtml</a:t>
            </a:r>
            <a:r>
              <a:rPr lang="en-US" sz="3000" dirty="0"/>
              <a:t>. All faculty members must comply with these policies as applicable. </a:t>
            </a:r>
          </a:p>
          <a:p>
            <a:endParaRPr lang="en-US" dirty="0"/>
          </a:p>
          <a:p>
            <a:pPr marL="914400" lvl="2" indent="0">
              <a:buNone/>
            </a:pPr>
            <a:endParaRPr lang="en-US" sz="2100" dirty="0"/>
          </a:p>
        </p:txBody>
      </p:sp>
      <p:sp>
        <p:nvSpPr>
          <p:cNvPr id="3" name="Title 2"/>
          <p:cNvSpPr>
            <a:spLocks noGrp="1"/>
          </p:cNvSpPr>
          <p:nvPr>
            <p:ph type="title"/>
          </p:nvPr>
        </p:nvSpPr>
        <p:spPr>
          <a:xfrm>
            <a:off x="814462" y="945932"/>
            <a:ext cx="10629837" cy="1082566"/>
          </a:xfrm>
        </p:spPr>
        <p:txBody>
          <a:bodyPr/>
          <a:lstStyle/>
          <a:p>
            <a:r>
              <a:rPr lang="en-US" dirty="0"/>
              <a:t>Highlights from 2015 LUC Faculty Handbook</a:t>
            </a:r>
          </a:p>
        </p:txBody>
      </p:sp>
    </p:spTree>
    <p:extLst>
      <p:ext uri="{BB962C8B-B14F-4D97-AF65-F5344CB8AC3E}">
        <p14:creationId xmlns:p14="http://schemas.microsoft.com/office/powerpoint/2010/main" val="16012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028499"/>
            <a:ext cx="10629840" cy="4097666"/>
          </a:xfrm>
        </p:spPr>
        <p:txBody>
          <a:bodyPr>
            <a:normAutofit fontScale="25000" lnSpcReduction="20000"/>
          </a:bodyPr>
          <a:lstStyle/>
          <a:p>
            <a:pPr marL="0" indent="0">
              <a:buNone/>
            </a:pPr>
            <a:r>
              <a:rPr lang="en-US" sz="9600" b="1" dirty="0"/>
              <a:t>Conflict of Interest (p. 37)</a:t>
            </a:r>
          </a:p>
          <a:p>
            <a:r>
              <a:rPr lang="en-US" sz="9600" dirty="0"/>
              <a:t>A potential or actual conflict of interest may exist when a faculty member’s commitments or obligations to Loyola may be compromised by his or her personal or business interests or commitments (especially economic), particularly if those interests or commitments are not disclosed. </a:t>
            </a:r>
          </a:p>
          <a:p>
            <a:r>
              <a:rPr lang="en-US" sz="9600" dirty="0"/>
              <a:t>Although not all conflicting interests are impermissible, those involving the faculty member’s self-gain or gain by a third party to whom the faculty member is related may serve to compromise the faculty member’s primary obligation to Loyola.</a:t>
            </a:r>
          </a:p>
          <a:p>
            <a:r>
              <a:rPr lang="en-US" sz="9600" dirty="0"/>
              <a:t>Additional information about the interests and commitments that may constitute conflicts of interest may be found at </a:t>
            </a:r>
            <a:r>
              <a:rPr lang="en-US" sz="9600" b="1" dirty="0"/>
              <a:t>http://</a:t>
            </a:r>
            <a:r>
              <a:rPr lang="en-US" sz="9600" b="1" dirty="0" err="1"/>
              <a:t>www.LUC.edu</a:t>
            </a:r>
            <a:r>
              <a:rPr lang="en-US" sz="9600" b="1" dirty="0"/>
              <a:t>/ </a:t>
            </a:r>
            <a:r>
              <a:rPr lang="en-US" sz="9600" b="1" dirty="0" err="1"/>
              <a:t>hr</a:t>
            </a:r>
            <a:r>
              <a:rPr lang="en-US" sz="9600" b="1" dirty="0"/>
              <a:t>/policies/</a:t>
            </a:r>
            <a:r>
              <a:rPr lang="en-US" sz="9600" b="1" dirty="0" err="1"/>
              <a:t>policy_conflictofinterest.shtml</a:t>
            </a:r>
            <a:r>
              <a:rPr lang="en-US" sz="9600" b="1" dirty="0"/>
              <a:t> </a:t>
            </a:r>
            <a:r>
              <a:rPr lang="en-US" sz="9600" dirty="0"/>
              <a:t>(for the Lakeside Campuses). For the Health Sciences Campus, those policies are available from the Senior Academic Officer. </a:t>
            </a:r>
          </a:p>
          <a:p>
            <a:endParaRPr lang="en-US" dirty="0"/>
          </a:p>
          <a:p>
            <a:pPr marL="914400" lvl="2" indent="0">
              <a:buNone/>
            </a:pPr>
            <a:endParaRPr lang="en-US" sz="2100" dirty="0"/>
          </a:p>
        </p:txBody>
      </p:sp>
      <p:sp>
        <p:nvSpPr>
          <p:cNvPr id="3" name="Title 2"/>
          <p:cNvSpPr>
            <a:spLocks noGrp="1"/>
          </p:cNvSpPr>
          <p:nvPr>
            <p:ph type="title"/>
          </p:nvPr>
        </p:nvSpPr>
        <p:spPr>
          <a:xfrm>
            <a:off x="814462" y="945932"/>
            <a:ext cx="10629837" cy="1082566"/>
          </a:xfrm>
        </p:spPr>
        <p:txBody>
          <a:bodyPr/>
          <a:lstStyle/>
          <a:p>
            <a:r>
              <a:rPr lang="en-US" dirty="0"/>
              <a:t>Highlights from 2015 LUC Faculty Handbook</a:t>
            </a:r>
          </a:p>
        </p:txBody>
      </p:sp>
    </p:spTree>
    <p:extLst>
      <p:ext uri="{BB962C8B-B14F-4D97-AF65-F5344CB8AC3E}">
        <p14:creationId xmlns:p14="http://schemas.microsoft.com/office/powerpoint/2010/main" val="106599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Governance</a:t>
            </a:r>
          </a:p>
        </p:txBody>
      </p:sp>
    </p:spTree>
    <p:extLst>
      <p:ext uri="{BB962C8B-B14F-4D97-AF65-F5344CB8AC3E}">
        <p14:creationId xmlns:p14="http://schemas.microsoft.com/office/powerpoint/2010/main" val="4028110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028499"/>
            <a:ext cx="10629840" cy="4097666"/>
          </a:xfrm>
        </p:spPr>
        <p:txBody>
          <a:bodyPr>
            <a:normAutofit lnSpcReduction="10000"/>
          </a:bodyPr>
          <a:lstStyle/>
          <a:p>
            <a:r>
              <a:rPr lang="en-US" dirty="0"/>
              <a:t>A group of faculty comprised of representatives across schools and departments have been working over the past 2 years on an updated LUC faculty handbook.</a:t>
            </a:r>
          </a:p>
          <a:p>
            <a:r>
              <a:rPr lang="en-US" dirty="0"/>
              <a:t>Plan to submit to the Provost and President by November 2021</a:t>
            </a:r>
          </a:p>
          <a:p>
            <a:r>
              <a:rPr lang="en-US" dirty="0"/>
              <a:t>Current 2015 LUC faculty handbook may be found here:</a:t>
            </a:r>
          </a:p>
          <a:p>
            <a:pPr marL="0" indent="0">
              <a:buNone/>
            </a:pPr>
            <a:r>
              <a:rPr lang="en-US" dirty="0">
                <a:hlinkClick r:id="rId2"/>
              </a:rPr>
              <a:t>https://www.luc.edu/media/lucedu/academicaffairs/pdfs/Faculty-Handbook-LoyolaUniversityChicago_2015.pdf</a:t>
            </a:r>
            <a:endParaRPr lang="en-US" dirty="0"/>
          </a:p>
          <a:p>
            <a:endParaRPr lang="en-US" dirty="0"/>
          </a:p>
          <a:p>
            <a:pPr marL="914400" lvl="2" indent="0">
              <a:buNone/>
            </a:pPr>
            <a:endParaRPr lang="en-US" sz="2100" dirty="0"/>
          </a:p>
        </p:txBody>
      </p:sp>
      <p:sp>
        <p:nvSpPr>
          <p:cNvPr id="3" name="Title 2"/>
          <p:cNvSpPr>
            <a:spLocks noGrp="1"/>
          </p:cNvSpPr>
          <p:nvPr>
            <p:ph type="title"/>
          </p:nvPr>
        </p:nvSpPr>
        <p:spPr>
          <a:xfrm>
            <a:off x="814462" y="945932"/>
            <a:ext cx="10629837" cy="1082566"/>
          </a:xfrm>
        </p:spPr>
        <p:txBody>
          <a:bodyPr>
            <a:normAutofit fontScale="90000"/>
          </a:bodyPr>
          <a:lstStyle/>
          <a:p>
            <a:r>
              <a:rPr lang="en-US" dirty="0"/>
              <a:t>Update ON Forthcoming LUC Faculty Handbook</a:t>
            </a:r>
          </a:p>
        </p:txBody>
      </p:sp>
    </p:spTree>
    <p:extLst>
      <p:ext uri="{BB962C8B-B14F-4D97-AF65-F5344CB8AC3E}">
        <p14:creationId xmlns:p14="http://schemas.microsoft.com/office/powerpoint/2010/main" val="47980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0EE379-0027-6349-AE24-042145B58042}"/>
              </a:ext>
            </a:extLst>
          </p:cNvPr>
          <p:cNvSpPr>
            <a:spLocks noGrp="1"/>
          </p:cNvSpPr>
          <p:nvPr>
            <p:ph idx="1"/>
          </p:nvPr>
        </p:nvSpPr>
        <p:spPr>
          <a:xfrm>
            <a:off x="814460" y="2040611"/>
            <a:ext cx="10629840" cy="4085553"/>
          </a:xfrm>
        </p:spPr>
        <p:txBody>
          <a:bodyPr/>
          <a:lstStyle/>
          <a:p>
            <a:r>
              <a:rPr lang="en-US" dirty="0"/>
              <a:t>Revising the Faculty Handbook </a:t>
            </a:r>
          </a:p>
          <a:p>
            <a:r>
              <a:rPr lang="en-US" dirty="0"/>
              <a:t>Benefits </a:t>
            </a:r>
          </a:p>
          <a:p>
            <a:r>
              <a:rPr lang="en-US" dirty="0"/>
              <a:t>Report on the Taskforce on Shared </a:t>
            </a:r>
            <a:r>
              <a:rPr lang="en-US" dirty="0" err="1"/>
              <a:t>Governace</a:t>
            </a:r>
            <a:r>
              <a:rPr lang="en-US" dirty="0"/>
              <a:t> </a:t>
            </a:r>
          </a:p>
        </p:txBody>
      </p:sp>
      <p:sp>
        <p:nvSpPr>
          <p:cNvPr id="3" name="Title 2">
            <a:extLst>
              <a:ext uri="{FF2B5EF4-FFF2-40B4-BE49-F238E27FC236}">
                <a16:creationId xmlns:a16="http://schemas.microsoft.com/office/drawing/2014/main" id="{1B8E461A-A58C-BF4D-941A-67C48C2B9C9C}"/>
              </a:ext>
            </a:extLst>
          </p:cNvPr>
          <p:cNvSpPr>
            <a:spLocks noGrp="1"/>
          </p:cNvSpPr>
          <p:nvPr>
            <p:ph type="title"/>
          </p:nvPr>
        </p:nvSpPr>
        <p:spPr>
          <a:xfrm>
            <a:off x="814463" y="897611"/>
            <a:ext cx="10629837" cy="1143000"/>
          </a:xfrm>
        </p:spPr>
        <p:txBody>
          <a:bodyPr/>
          <a:lstStyle/>
          <a:p>
            <a:r>
              <a:rPr lang="en-US" dirty="0"/>
              <a:t>Ongoing Issues and priorities</a:t>
            </a:r>
          </a:p>
        </p:txBody>
      </p:sp>
      <p:sp>
        <p:nvSpPr>
          <p:cNvPr id="4" name="Text Placeholder 3">
            <a:extLst>
              <a:ext uri="{FF2B5EF4-FFF2-40B4-BE49-F238E27FC236}">
                <a16:creationId xmlns:a16="http://schemas.microsoft.com/office/drawing/2014/main" id="{0806FD36-6AE8-6B4F-A6D7-54E1FBEAF7D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0411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028499"/>
            <a:ext cx="10629840" cy="4097666"/>
          </a:xfrm>
        </p:spPr>
        <p:txBody>
          <a:bodyPr>
            <a:noAutofit/>
          </a:bodyPr>
          <a:lstStyle/>
          <a:p>
            <a:pPr marL="0" indent="0">
              <a:buNone/>
            </a:pPr>
            <a:endParaRPr lang="en-US" sz="2400" dirty="0"/>
          </a:p>
          <a:p>
            <a:pPr marL="0" indent="0">
              <a:buNone/>
            </a:pPr>
            <a:r>
              <a:rPr lang="en-US" sz="2400" dirty="0"/>
              <a:t>For an additional reference on the history of faculty council, please note that the following presentation was created by Dr. Pamela </a:t>
            </a:r>
            <a:r>
              <a:rPr lang="en-US" sz="2400" dirty="0" err="1"/>
              <a:t>Caughie</a:t>
            </a:r>
            <a:r>
              <a:rPr lang="en-US" sz="2400" dirty="0"/>
              <a:t> (Department of English/CAS) for the LUC Faculty Council Retreat in January 2021.</a:t>
            </a:r>
          </a:p>
          <a:p>
            <a:pPr marL="0" indent="0">
              <a:buNone/>
            </a:pPr>
            <a:endParaRPr lang="en-US" sz="2400" dirty="0">
              <a:hlinkClick r:id="rId2"/>
            </a:endParaRPr>
          </a:p>
          <a:p>
            <a:pPr marL="0" indent="0">
              <a:buNone/>
            </a:pPr>
            <a:r>
              <a:rPr lang="en-US" sz="2400" dirty="0">
                <a:hlinkClick r:id="rId2"/>
              </a:rPr>
              <a:t>https://luc.hosted.panopto.com/Panopto/Pages/Viewer.aspx?id=33428e5b-a79c-4d94-b48b-ad1b0164a852</a:t>
            </a:r>
            <a:endParaRPr lang="en-US" sz="2400" dirty="0"/>
          </a:p>
          <a:p>
            <a:endParaRPr lang="en-US" sz="2400" dirty="0"/>
          </a:p>
        </p:txBody>
      </p:sp>
      <p:sp>
        <p:nvSpPr>
          <p:cNvPr id="3" name="Title 2"/>
          <p:cNvSpPr>
            <a:spLocks noGrp="1"/>
          </p:cNvSpPr>
          <p:nvPr>
            <p:ph type="title"/>
          </p:nvPr>
        </p:nvSpPr>
        <p:spPr>
          <a:xfrm>
            <a:off x="814462" y="945932"/>
            <a:ext cx="10629837" cy="1082566"/>
          </a:xfrm>
        </p:spPr>
        <p:txBody>
          <a:bodyPr/>
          <a:lstStyle/>
          <a:p>
            <a:r>
              <a:rPr lang="en-US" dirty="0"/>
              <a:t>Short History of Faculty Council</a:t>
            </a:r>
          </a:p>
        </p:txBody>
      </p:sp>
    </p:spTree>
    <p:extLst>
      <p:ext uri="{BB962C8B-B14F-4D97-AF65-F5344CB8AC3E}">
        <p14:creationId xmlns:p14="http://schemas.microsoft.com/office/powerpoint/2010/main" val="4156902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00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028499"/>
            <a:ext cx="10629840" cy="4097666"/>
          </a:xfrm>
        </p:spPr>
        <p:txBody>
          <a:bodyPr>
            <a:noAutofit/>
          </a:bodyPr>
          <a:lstStyle/>
          <a:p>
            <a:r>
              <a:rPr lang="en-US" sz="2300" dirty="0"/>
              <a:t>According to AAUP’s Statement on Government of Colleges and Universities:</a:t>
            </a:r>
          </a:p>
          <a:p>
            <a:pPr lvl="1"/>
            <a:r>
              <a:rPr lang="en-US" sz="2300" b="1" dirty="0"/>
              <a:t>shared governance </a:t>
            </a:r>
            <a:r>
              <a:rPr lang="en-US" sz="2300" dirty="0"/>
              <a:t>refers to the responsibility shared among the different components of the institution—governing boards, administrations, and faculties—for its governance, and the specifies areas of primary responsibility for each component.</a:t>
            </a:r>
          </a:p>
          <a:p>
            <a:r>
              <a:rPr lang="en-US" sz="2300" dirty="0"/>
              <a:t>The role of the faculty is to have primary responsibility for such fundamental areas as curriculum, subject matter and methods of instruction, research, faculty status, and those aspects of student life which relate to the educational process. The responsibility for faculty status includes appointments, reappointments, decisions not to reappoint, promotions, the granting of tenure, and dismissal.</a:t>
            </a:r>
          </a:p>
          <a:p>
            <a:r>
              <a:rPr lang="en-US" sz="2300" dirty="0"/>
              <a:t>For more information: </a:t>
            </a:r>
            <a:r>
              <a:rPr lang="en-US" sz="2300" dirty="0">
                <a:hlinkClick r:id="rId2"/>
              </a:rPr>
              <a:t>www.aaup.org/shared-governance</a:t>
            </a:r>
            <a:endParaRPr lang="en-US" sz="2300" dirty="0"/>
          </a:p>
          <a:p>
            <a:endParaRPr lang="en-US" sz="2000" dirty="0"/>
          </a:p>
        </p:txBody>
      </p:sp>
      <p:sp>
        <p:nvSpPr>
          <p:cNvPr id="3" name="Title 2"/>
          <p:cNvSpPr>
            <a:spLocks noGrp="1"/>
          </p:cNvSpPr>
          <p:nvPr>
            <p:ph type="title"/>
          </p:nvPr>
        </p:nvSpPr>
        <p:spPr>
          <a:xfrm>
            <a:off x="814462" y="945932"/>
            <a:ext cx="10629837" cy="1082566"/>
          </a:xfrm>
        </p:spPr>
        <p:txBody>
          <a:bodyPr/>
          <a:lstStyle/>
          <a:p>
            <a:r>
              <a:rPr lang="en-US" dirty="0"/>
              <a:t>Shared Governance</a:t>
            </a:r>
          </a:p>
        </p:txBody>
      </p:sp>
    </p:spTree>
    <p:extLst>
      <p:ext uri="{BB962C8B-B14F-4D97-AF65-F5344CB8AC3E}">
        <p14:creationId xmlns:p14="http://schemas.microsoft.com/office/powerpoint/2010/main" val="226297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Governance at LUC</a:t>
            </a:r>
          </a:p>
        </p:txBody>
      </p:sp>
    </p:spTree>
    <p:extLst>
      <p:ext uri="{BB962C8B-B14F-4D97-AF65-F5344CB8AC3E}">
        <p14:creationId xmlns:p14="http://schemas.microsoft.com/office/powerpoint/2010/main" val="277991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028499"/>
            <a:ext cx="10629840" cy="4097666"/>
          </a:xfrm>
        </p:spPr>
        <p:txBody>
          <a:bodyPr>
            <a:noAutofit/>
          </a:bodyPr>
          <a:lstStyle/>
          <a:p>
            <a:r>
              <a:rPr lang="en-US" sz="2400" dirty="0"/>
              <a:t>Faculty Council*</a:t>
            </a:r>
          </a:p>
          <a:p>
            <a:r>
              <a:rPr lang="en-US" sz="2400" dirty="0"/>
              <a:t>University Senate*</a:t>
            </a:r>
          </a:p>
          <a:p>
            <a:r>
              <a:rPr lang="en-US" sz="2400" dirty="0"/>
              <a:t>University Staff Council*</a:t>
            </a:r>
          </a:p>
          <a:p>
            <a:r>
              <a:rPr lang="en-US" sz="2400" dirty="0"/>
              <a:t>Student Government</a:t>
            </a:r>
          </a:p>
          <a:p>
            <a:r>
              <a:rPr lang="en-US" sz="2400" dirty="0"/>
              <a:t>Graduate, Professional, and Adult Council</a:t>
            </a:r>
          </a:p>
          <a:p>
            <a:r>
              <a:rPr lang="en-US" sz="2400" dirty="0"/>
              <a:t>Graduate Student Advisory Council</a:t>
            </a:r>
          </a:p>
          <a:p>
            <a:pPr marL="0" indent="0">
              <a:buNone/>
            </a:pPr>
            <a:endParaRPr lang="en-US" sz="2400" dirty="0"/>
          </a:p>
          <a:p>
            <a:pPr marL="0" indent="0">
              <a:buNone/>
            </a:pPr>
            <a:r>
              <a:rPr lang="en-US" sz="2400" dirty="0"/>
              <a:t>* These three bodies will briefly be covered for the purpose of today’s presentation</a:t>
            </a:r>
          </a:p>
        </p:txBody>
      </p:sp>
      <p:sp>
        <p:nvSpPr>
          <p:cNvPr id="3" name="Title 2"/>
          <p:cNvSpPr>
            <a:spLocks noGrp="1"/>
          </p:cNvSpPr>
          <p:nvPr>
            <p:ph type="title"/>
          </p:nvPr>
        </p:nvSpPr>
        <p:spPr>
          <a:xfrm>
            <a:off x="814462" y="945932"/>
            <a:ext cx="10629837" cy="1082566"/>
          </a:xfrm>
        </p:spPr>
        <p:txBody>
          <a:bodyPr/>
          <a:lstStyle/>
          <a:p>
            <a:r>
              <a:rPr lang="en-US" dirty="0"/>
              <a:t>Elected LUC Shared Governance Bodies</a:t>
            </a:r>
          </a:p>
        </p:txBody>
      </p:sp>
    </p:spTree>
    <p:extLst>
      <p:ext uri="{BB962C8B-B14F-4D97-AF65-F5344CB8AC3E}">
        <p14:creationId xmlns:p14="http://schemas.microsoft.com/office/powerpoint/2010/main" val="246763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028499"/>
            <a:ext cx="10629840" cy="4097666"/>
          </a:xfrm>
        </p:spPr>
        <p:txBody>
          <a:bodyPr>
            <a:noAutofit/>
          </a:bodyPr>
          <a:lstStyle/>
          <a:p>
            <a:r>
              <a:rPr lang="en-US" sz="2400" b="1" dirty="0"/>
              <a:t>Faculty Council</a:t>
            </a:r>
            <a:r>
              <a:rPr lang="en-US" sz="2400" dirty="0"/>
              <a:t> consists of members elected by the various faculties of the University. It represents the faculty to the university administration and may address any matter of importance to the university, in general, and to the faculty in particular. </a:t>
            </a:r>
          </a:p>
          <a:p>
            <a:r>
              <a:rPr lang="en-US" sz="2400" dirty="0"/>
              <a:t>Faculty Council is advisory to the President and the Senior Academic Officers. Faculty Council also provides input on issues being considered by the University Senate and will, when appropriate, make policy recommendations. </a:t>
            </a:r>
          </a:p>
          <a:p>
            <a:r>
              <a:rPr lang="en-US" sz="2400" dirty="0"/>
              <a:t>Faculty Council also nominates faculty members for important university committees, such as the Faculty Appeals Committee and URTC among others. </a:t>
            </a:r>
          </a:p>
          <a:p>
            <a:r>
              <a:rPr lang="en-US" sz="2400" u="sng" dirty="0">
                <a:hlinkClick r:id="rId2"/>
              </a:rPr>
              <a:t>www.LUC.edu/faccouncil/</a:t>
            </a:r>
            <a:endParaRPr lang="en-US" sz="2400" dirty="0"/>
          </a:p>
        </p:txBody>
      </p:sp>
      <p:sp>
        <p:nvSpPr>
          <p:cNvPr id="3" name="Title 2"/>
          <p:cNvSpPr>
            <a:spLocks noGrp="1"/>
          </p:cNvSpPr>
          <p:nvPr>
            <p:ph type="title"/>
          </p:nvPr>
        </p:nvSpPr>
        <p:spPr>
          <a:xfrm>
            <a:off x="814462" y="945932"/>
            <a:ext cx="10629837" cy="1082566"/>
          </a:xfrm>
        </p:spPr>
        <p:txBody>
          <a:bodyPr/>
          <a:lstStyle/>
          <a:p>
            <a:r>
              <a:rPr lang="en-US" dirty="0"/>
              <a:t>Faculty Council</a:t>
            </a:r>
          </a:p>
        </p:txBody>
      </p:sp>
    </p:spTree>
    <p:extLst>
      <p:ext uri="{BB962C8B-B14F-4D97-AF65-F5344CB8AC3E}">
        <p14:creationId xmlns:p14="http://schemas.microsoft.com/office/powerpoint/2010/main" val="45611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3EFFB-0086-7A45-8E9D-7E410C11D0FD}"/>
              </a:ext>
            </a:extLst>
          </p:cNvPr>
          <p:cNvSpPr>
            <a:spLocks noGrp="1"/>
          </p:cNvSpPr>
          <p:nvPr>
            <p:ph idx="1"/>
          </p:nvPr>
        </p:nvSpPr>
        <p:spPr>
          <a:xfrm>
            <a:off x="781081" y="1998570"/>
            <a:ext cx="10629840" cy="4149982"/>
          </a:xfrm>
        </p:spPr>
        <p:txBody>
          <a:bodyPr>
            <a:normAutofit fontScale="92500" lnSpcReduction="20000"/>
          </a:bodyPr>
          <a:lstStyle/>
          <a:p>
            <a:r>
              <a:rPr lang="en-US" dirty="0"/>
              <a:t>Oldest Shared Governance Body on Campus, Since 1964 consisting of members elected by the various faculties of the University</a:t>
            </a:r>
          </a:p>
          <a:p>
            <a:r>
              <a:rPr lang="en-US" dirty="0"/>
              <a:t>LUC’s highest elected faculty body representing more than 2,000 faculty at the Lake Shore Campus, Water Tower Campus, Health Sciences Division, and overseas (Rome) campus </a:t>
            </a:r>
          </a:p>
          <a:p>
            <a:r>
              <a:rPr lang="en-US" dirty="0"/>
              <a:t>Forty-member body represents the faculty to the university administration and may address any matter of importance to the university in general and to the faculty in particular.</a:t>
            </a:r>
          </a:p>
          <a:p>
            <a:r>
              <a:rPr lang="en-US" dirty="0"/>
              <a:t>Governed through Bylaws and a Constitution</a:t>
            </a:r>
          </a:p>
        </p:txBody>
      </p:sp>
      <p:sp>
        <p:nvSpPr>
          <p:cNvPr id="3" name="Title 2">
            <a:extLst>
              <a:ext uri="{FF2B5EF4-FFF2-40B4-BE49-F238E27FC236}">
                <a16:creationId xmlns:a16="http://schemas.microsoft.com/office/drawing/2014/main" id="{C72887DB-9C05-F740-8C4D-479A261D6CDE}"/>
              </a:ext>
            </a:extLst>
          </p:cNvPr>
          <p:cNvSpPr>
            <a:spLocks noGrp="1"/>
          </p:cNvSpPr>
          <p:nvPr>
            <p:ph type="title"/>
          </p:nvPr>
        </p:nvSpPr>
        <p:spPr>
          <a:xfrm>
            <a:off x="781081" y="855570"/>
            <a:ext cx="10629837" cy="1143000"/>
          </a:xfrm>
        </p:spPr>
        <p:txBody>
          <a:bodyPr/>
          <a:lstStyle/>
          <a:p>
            <a:endParaRPr lang="en-US" dirty="0"/>
          </a:p>
        </p:txBody>
      </p:sp>
      <p:sp>
        <p:nvSpPr>
          <p:cNvPr id="4" name="Text Placeholder 3">
            <a:extLst>
              <a:ext uri="{FF2B5EF4-FFF2-40B4-BE49-F238E27FC236}">
                <a16:creationId xmlns:a16="http://schemas.microsoft.com/office/drawing/2014/main" id="{AEF9F7E3-DDDC-3A42-9766-188F5AB1252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7518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D50E96-15D0-F54C-8BAE-D5A9B677091B}"/>
              </a:ext>
            </a:extLst>
          </p:cNvPr>
          <p:cNvSpPr>
            <a:spLocks noGrp="1"/>
          </p:cNvSpPr>
          <p:nvPr>
            <p:ph idx="1"/>
          </p:nvPr>
        </p:nvSpPr>
        <p:spPr>
          <a:xfrm>
            <a:off x="814460" y="1282263"/>
            <a:ext cx="10629840" cy="4843902"/>
          </a:xfrm>
        </p:spPr>
        <p:txBody>
          <a:bodyPr>
            <a:normAutofit fontScale="55000" lnSpcReduction="20000"/>
          </a:bodyPr>
          <a:lstStyle/>
          <a:p>
            <a:r>
              <a:rPr lang="en-US" dirty="0"/>
              <a:t>College of Arts and Sciences – Humanities (6 Representatives)</a:t>
            </a:r>
          </a:p>
          <a:p>
            <a:r>
              <a:rPr lang="en-US" dirty="0"/>
              <a:t>College of Arts and Sciences - Natural Sciences (4 Representatives)</a:t>
            </a:r>
          </a:p>
          <a:p>
            <a:r>
              <a:rPr lang="en-US" dirty="0"/>
              <a:t>College of Arts and Sciences - Social Sciences (3 Representatives)</a:t>
            </a:r>
          </a:p>
          <a:p>
            <a:r>
              <a:rPr lang="en-US" dirty="0" err="1"/>
              <a:t>Arrupe</a:t>
            </a:r>
            <a:r>
              <a:rPr lang="en-US" dirty="0"/>
              <a:t> College (1 Representative) </a:t>
            </a:r>
          </a:p>
          <a:p>
            <a:r>
              <a:rPr lang="en-US" dirty="0"/>
              <a:t>Quinlan School of Business (3 Representatives)</a:t>
            </a:r>
          </a:p>
          <a:p>
            <a:r>
              <a:rPr lang="en-US" dirty="0"/>
              <a:t>School of Communication (1 Representative)</a:t>
            </a:r>
          </a:p>
          <a:p>
            <a:r>
              <a:rPr lang="en-US" dirty="0"/>
              <a:t>School of Education (2 Representatives)</a:t>
            </a:r>
          </a:p>
          <a:p>
            <a:r>
              <a:rPr lang="en-US" dirty="0"/>
              <a:t>School of Environmental Sustainability (1 Representative) </a:t>
            </a:r>
          </a:p>
          <a:p>
            <a:r>
              <a:rPr lang="en-US" dirty="0"/>
              <a:t>Parkinson School of Health Sciences and Public Health (1 Representative)</a:t>
            </a:r>
          </a:p>
          <a:p>
            <a:r>
              <a:rPr lang="en-US" dirty="0"/>
              <a:t>Institutes and School of Continuing and Professional Studies (1 Representative)</a:t>
            </a:r>
          </a:p>
          <a:p>
            <a:r>
              <a:rPr lang="en-US" dirty="0"/>
              <a:t>School of Law (2 Representatives)</a:t>
            </a:r>
          </a:p>
          <a:p>
            <a:r>
              <a:rPr lang="en-US" dirty="0"/>
              <a:t>Stritch School of Medicine: Basic Sciences (2 Representatives)</a:t>
            </a:r>
          </a:p>
          <a:p>
            <a:r>
              <a:rPr lang="en-US" dirty="0"/>
              <a:t>Stritch School of Medicine: Clinical (6 Representatives)</a:t>
            </a:r>
          </a:p>
          <a:p>
            <a:r>
              <a:rPr lang="en-US" dirty="0"/>
              <a:t>Marcella </a:t>
            </a:r>
            <a:r>
              <a:rPr lang="en-US" dirty="0" err="1"/>
              <a:t>Niehoff</a:t>
            </a:r>
            <a:r>
              <a:rPr lang="en-US" dirty="0"/>
              <a:t> School of Nursing (2 Representatives)</a:t>
            </a:r>
          </a:p>
          <a:p>
            <a:r>
              <a:rPr lang="en-US" dirty="0"/>
              <a:t>School of Social Work (1 Representative)</a:t>
            </a:r>
          </a:p>
          <a:p>
            <a:r>
              <a:rPr lang="en-US" dirty="0"/>
              <a:t>University Libraries (2 Representatives</a:t>
            </a:r>
          </a:p>
          <a:p>
            <a:r>
              <a:rPr lang="en-US" i="1" dirty="0"/>
              <a:t>Ex Officio </a:t>
            </a:r>
            <a:r>
              <a:rPr lang="en-US" dirty="0"/>
              <a:t>Member University Senate Chair, Provost</a:t>
            </a:r>
          </a:p>
          <a:p>
            <a:endParaRPr lang="en-US" dirty="0"/>
          </a:p>
          <a:p>
            <a:endParaRPr lang="en-US" dirty="0"/>
          </a:p>
        </p:txBody>
      </p:sp>
      <p:sp>
        <p:nvSpPr>
          <p:cNvPr id="3" name="Title 2">
            <a:extLst>
              <a:ext uri="{FF2B5EF4-FFF2-40B4-BE49-F238E27FC236}">
                <a16:creationId xmlns:a16="http://schemas.microsoft.com/office/drawing/2014/main" id="{EDC4933C-392F-8640-93BF-6B59D26D3680}"/>
              </a:ext>
            </a:extLst>
          </p:cNvPr>
          <p:cNvSpPr>
            <a:spLocks noGrp="1"/>
          </p:cNvSpPr>
          <p:nvPr>
            <p:ph type="title"/>
          </p:nvPr>
        </p:nvSpPr>
        <p:spPr>
          <a:xfrm>
            <a:off x="1027083" y="301078"/>
            <a:ext cx="10629837" cy="1143000"/>
          </a:xfrm>
        </p:spPr>
        <p:txBody>
          <a:bodyPr/>
          <a:lstStyle/>
          <a:p>
            <a:r>
              <a:rPr lang="en-US" dirty="0"/>
              <a:t>40 Elected Members </a:t>
            </a:r>
          </a:p>
        </p:txBody>
      </p:sp>
      <p:sp>
        <p:nvSpPr>
          <p:cNvPr id="4" name="Text Placeholder 3">
            <a:extLst>
              <a:ext uri="{FF2B5EF4-FFF2-40B4-BE49-F238E27FC236}">
                <a16:creationId xmlns:a16="http://schemas.microsoft.com/office/drawing/2014/main" id="{03C16A1C-1D7C-DE42-8134-9D15B753304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7791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702377-AAE5-5D42-8FD2-4A29C8AA17D9}"/>
              </a:ext>
            </a:extLst>
          </p:cNvPr>
          <p:cNvSpPr>
            <a:spLocks noGrp="1"/>
          </p:cNvSpPr>
          <p:nvPr>
            <p:ph type="title"/>
          </p:nvPr>
        </p:nvSpPr>
        <p:spPr>
          <a:xfrm>
            <a:off x="711201" y="509581"/>
            <a:ext cx="10629837" cy="1143000"/>
          </a:xfrm>
        </p:spPr>
        <p:txBody>
          <a:bodyPr/>
          <a:lstStyle/>
          <a:p>
            <a:r>
              <a:rPr lang="en-US" dirty="0"/>
              <a:t>Executive Council </a:t>
            </a:r>
          </a:p>
        </p:txBody>
      </p:sp>
      <p:sp>
        <p:nvSpPr>
          <p:cNvPr id="4" name="Text Placeholder 3">
            <a:extLst>
              <a:ext uri="{FF2B5EF4-FFF2-40B4-BE49-F238E27FC236}">
                <a16:creationId xmlns:a16="http://schemas.microsoft.com/office/drawing/2014/main" id="{47554EFC-8D6F-CF49-9263-8FC17D3CA8DB}"/>
              </a:ext>
            </a:extLst>
          </p:cNvPr>
          <p:cNvSpPr>
            <a:spLocks noGrp="1"/>
          </p:cNvSpPr>
          <p:nvPr>
            <p:ph type="body" sz="quarter" idx="13"/>
          </p:nvPr>
        </p:nvSpPr>
        <p:spPr/>
        <p:txBody>
          <a:bodyPr/>
          <a:lstStyle/>
          <a:p>
            <a:endParaRPr lang="en-US"/>
          </a:p>
        </p:txBody>
      </p:sp>
      <p:pic>
        <p:nvPicPr>
          <p:cNvPr id="5" name="Content Placeholder 4">
            <a:extLst>
              <a:ext uri="{FF2B5EF4-FFF2-40B4-BE49-F238E27FC236}">
                <a16:creationId xmlns:a16="http://schemas.microsoft.com/office/drawing/2014/main" id="{810C0214-21C0-6845-9997-0F26C5C6416F}"/>
              </a:ext>
            </a:extLst>
          </p:cNvPr>
          <p:cNvPicPr>
            <a:picLocks noGrp="1" noChangeAspect="1"/>
          </p:cNvPicPr>
          <p:nvPr>
            <p:ph idx="1"/>
          </p:nvPr>
        </p:nvPicPr>
        <p:blipFill>
          <a:blip r:embed="rId2"/>
          <a:stretch>
            <a:fillRect/>
          </a:stretch>
        </p:blipFill>
        <p:spPr>
          <a:xfrm>
            <a:off x="2657261" y="3371641"/>
            <a:ext cx="2413255" cy="1511597"/>
          </a:xfrm>
          <a:prstGeom prst="rect">
            <a:avLst/>
          </a:prstGeom>
        </p:spPr>
      </p:pic>
      <p:pic>
        <p:nvPicPr>
          <p:cNvPr id="7" name="Picture 2" descr="Executive Committee, 2021-2022">
            <a:extLst>
              <a:ext uri="{FF2B5EF4-FFF2-40B4-BE49-F238E27FC236}">
                <a16:creationId xmlns:a16="http://schemas.microsoft.com/office/drawing/2014/main" id="{486D238D-DF8D-6449-8829-A9D744437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621" y="3197513"/>
            <a:ext cx="2238703" cy="16690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xecutive Committee, 2021-2022">
            <a:extLst>
              <a:ext uri="{FF2B5EF4-FFF2-40B4-BE49-F238E27FC236}">
                <a16:creationId xmlns:a16="http://schemas.microsoft.com/office/drawing/2014/main" id="{488A0A84-6FFA-EF43-918F-178810ECC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2134" y="3235915"/>
            <a:ext cx="1735970" cy="15115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xecutive Committee, 2021-2022">
            <a:extLst>
              <a:ext uri="{FF2B5EF4-FFF2-40B4-BE49-F238E27FC236}">
                <a16:creationId xmlns:a16="http://schemas.microsoft.com/office/drawing/2014/main" id="{ED1F14FD-75AB-BE4B-B32C-6FAC29793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33" y="3274634"/>
            <a:ext cx="1832924" cy="162740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xecutive Committee, 2021-2022">
            <a:extLst>
              <a:ext uri="{FF2B5EF4-FFF2-40B4-BE49-F238E27FC236}">
                <a16:creationId xmlns:a16="http://schemas.microsoft.com/office/drawing/2014/main" id="{7A8F4782-069E-F943-8F06-751138305A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184" y="1404204"/>
            <a:ext cx="1592974" cy="165743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xecutive Committee, 2021-2022">
            <a:extLst>
              <a:ext uri="{FF2B5EF4-FFF2-40B4-BE49-F238E27FC236}">
                <a16:creationId xmlns:a16="http://schemas.microsoft.com/office/drawing/2014/main" id="{C199A534-6FE8-164B-AC50-983DD6DB8C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2621" y="1402192"/>
            <a:ext cx="1957114" cy="156801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48671A07-C2B5-1648-9F0F-1F6C12E12B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934" y="1386827"/>
            <a:ext cx="2571870" cy="156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46700"/>
      </p:ext>
    </p:extLst>
  </p:cSld>
  <p:clrMapOvr>
    <a:masterClrMapping/>
  </p:clrMapOvr>
</p:sld>
</file>

<file path=ppt/theme/theme1.xml><?xml version="1.0" encoding="utf-8"?>
<a:theme xmlns:a="http://schemas.openxmlformats.org/drawingml/2006/main" name="_powerPointMaster_university_myriadMi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powerPoint_university_minionMyriad</Template>
  <TotalTime>0</TotalTime>
  <Words>1739</Words>
  <Application>Microsoft Office PowerPoint</Application>
  <PresentationFormat>Widescreen</PresentationFormat>
  <Paragraphs>137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Myriad Pro</vt:lpstr>
      <vt:lpstr>Minion Pro</vt:lpstr>
      <vt:lpstr>Calibri</vt:lpstr>
      <vt:lpstr>_powerPointMaster_university_myriadMinion</vt:lpstr>
      <vt:lpstr>Loyola University Chicago Faculty Council</vt:lpstr>
      <vt:lpstr>Shared Governance</vt:lpstr>
      <vt:lpstr>Shared Governance</vt:lpstr>
      <vt:lpstr>Shared Governance at LUC</vt:lpstr>
      <vt:lpstr>Elected LUC Shared Governance Bodies</vt:lpstr>
      <vt:lpstr>Faculty Council</vt:lpstr>
      <vt:lpstr>PowerPoint Presentation</vt:lpstr>
      <vt:lpstr>40 Elected Members </vt:lpstr>
      <vt:lpstr>Executive Council </vt:lpstr>
      <vt:lpstr>PowerPoint Presentation</vt:lpstr>
      <vt:lpstr>Committees </vt:lpstr>
      <vt:lpstr>Committees </vt:lpstr>
      <vt:lpstr>Committees </vt:lpstr>
      <vt:lpstr>Committees </vt:lpstr>
      <vt:lpstr>The LUC Faculty Handbook</vt:lpstr>
      <vt:lpstr>Highlights from 2015 LUC Faculty Handbook</vt:lpstr>
      <vt:lpstr>Highlights from 2015 LUC Faculty Handbook</vt:lpstr>
      <vt:lpstr>Highlights from 2015 LUC Faculty Handbook</vt:lpstr>
      <vt:lpstr>Highlights from 2015 LUC Faculty Handbook</vt:lpstr>
      <vt:lpstr>Update ON Forthcoming LUC Faculty Handbook</vt:lpstr>
      <vt:lpstr>Ongoing Issues and priorities</vt:lpstr>
      <vt:lpstr>Short History of Faculty Council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2014-10-20T16:32:03Z</dcterms:created>
  <dcterms:modified xsi:type="dcterms:W3CDTF">2021-10-26T13:14:31Z</dcterms:modified>
</cp:coreProperties>
</file>